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6" r:id="rId5"/>
    <p:sldId id="3849" r:id="rId6"/>
    <p:sldId id="3844" r:id="rId7"/>
    <p:sldId id="3846" r:id="rId8"/>
    <p:sldId id="261" r:id="rId9"/>
    <p:sldId id="3851" r:id="rId10"/>
    <p:sldId id="3853" r:id="rId11"/>
    <p:sldId id="3855" r:id="rId12"/>
    <p:sldId id="3850" r:id="rId13"/>
    <p:sldId id="265" r:id="rId14"/>
    <p:sldId id="3856" r:id="rId15"/>
    <p:sldId id="263" r:id="rId16"/>
    <p:sldId id="384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EF23C5-4961-43C1-BE3C-3F208FDDE45A}" v="88" dt="2025-10-05T21:54:24.755"/>
  </p1510:revLst>
</p1510:revInfo>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94" autoAdjust="0"/>
  </p:normalViewPr>
  <p:slideViewPr>
    <p:cSldViewPr snapToGrid="0">
      <p:cViewPr varScale="1">
        <p:scale>
          <a:sx n="97" d="100"/>
          <a:sy n="97" d="100"/>
        </p:scale>
        <p:origin x="90" y="252"/>
      </p:cViewPr>
      <p:guideLst/>
    </p:cSldViewPr>
  </p:slideViewPr>
  <p:outlineViewPr>
    <p:cViewPr>
      <p:scale>
        <a:sx n="33" d="100"/>
        <a:sy n="33" d="100"/>
      </p:scale>
      <p:origin x="0" y="-374"/>
    </p:cViewPr>
  </p:outlineViewPr>
  <p:notesTextViewPr>
    <p:cViewPr>
      <p:scale>
        <a:sx n="1" d="1"/>
        <a:sy n="1" d="1"/>
      </p:scale>
      <p:origin x="0" y="-186"/>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ana Motte Vishwanatha" userId="d1347d76-2093-4e68-9d31-405b8c5dd0e6" providerId="ADAL" clId="{0FEF23C5-4961-43C1-BE3C-3F208FDDE45A}"/>
    <pc:docChg chg="undo custSel modSld">
      <pc:chgData name="Sanjana Motte Vishwanatha" userId="d1347d76-2093-4e68-9d31-405b8c5dd0e6" providerId="ADAL" clId="{0FEF23C5-4961-43C1-BE3C-3F208FDDE45A}" dt="2025-10-05T21:43:13.880" v="221" actId="20577"/>
      <pc:docMkLst>
        <pc:docMk/>
      </pc:docMkLst>
      <pc:sldChg chg="addSp delSp modSp mod modTransition modAnim">
        <pc:chgData name="Sanjana Motte Vishwanatha" userId="d1347d76-2093-4e68-9d31-405b8c5dd0e6" providerId="ADAL" clId="{0FEF23C5-4961-43C1-BE3C-3F208FDDE45A}" dt="2025-10-05T21:31:09.644" v="215"/>
        <pc:sldMkLst>
          <pc:docMk/>
          <pc:sldMk cId="517426050" sldId="256"/>
        </pc:sldMkLst>
        <pc:picChg chg="add del mod">
          <ac:chgData name="Sanjana Motte Vishwanatha" userId="d1347d76-2093-4e68-9d31-405b8c5dd0e6" providerId="ADAL" clId="{0FEF23C5-4961-43C1-BE3C-3F208FDDE45A}" dt="2025-10-05T21:29:41.044" v="213"/>
          <ac:picMkLst>
            <pc:docMk/>
            <pc:sldMk cId="517426050" sldId="256"/>
            <ac:picMk id="16" creationId="{636B073D-1A8B-FF29-CFA8-B066C0832545}"/>
          </ac:picMkLst>
        </pc:picChg>
        <pc:picChg chg="add del mod ord">
          <ac:chgData name="Sanjana Motte Vishwanatha" userId="d1347d76-2093-4e68-9d31-405b8c5dd0e6" providerId="ADAL" clId="{0FEF23C5-4961-43C1-BE3C-3F208FDDE45A}" dt="2025-10-05T21:29:56.657" v="214"/>
          <ac:picMkLst>
            <pc:docMk/>
            <pc:sldMk cId="517426050" sldId="256"/>
            <ac:picMk id="19" creationId="{BA8819BD-FED8-0205-428C-2F464F21ABDC}"/>
          </ac:picMkLst>
        </pc:picChg>
      </pc:sldChg>
      <pc:sldChg chg="modTransition modAnim modNotesTx">
        <pc:chgData name="Sanjana Motte Vishwanatha" userId="d1347d76-2093-4e68-9d31-405b8c5dd0e6" providerId="ADAL" clId="{0FEF23C5-4961-43C1-BE3C-3F208FDDE45A}" dt="2025-10-05T21:43:13.880" v="221" actId="20577"/>
        <pc:sldMkLst>
          <pc:docMk/>
          <pc:sldMk cId="3666674671" sldId="261"/>
        </pc:sldMkLst>
      </pc:sldChg>
      <pc:sldChg chg="modSp mod modTransition modClrScheme modAnim chgLayout">
        <pc:chgData name="Sanjana Motte Vishwanatha" userId="d1347d76-2093-4e68-9d31-405b8c5dd0e6" providerId="ADAL" clId="{0FEF23C5-4961-43C1-BE3C-3F208FDDE45A}" dt="2025-10-05T21:31:09.644" v="215"/>
        <pc:sldMkLst>
          <pc:docMk/>
          <pc:sldMk cId="2737241225" sldId="263"/>
        </pc:sldMkLst>
        <pc:spChg chg="mod">
          <ac:chgData name="Sanjana Motte Vishwanatha" userId="d1347d76-2093-4e68-9d31-405b8c5dd0e6" providerId="ADAL" clId="{0FEF23C5-4961-43C1-BE3C-3F208FDDE45A}" dt="2025-10-05T21:01:25.877" v="64" actId="1076"/>
          <ac:spMkLst>
            <pc:docMk/>
            <pc:sldMk cId="2737241225" sldId="263"/>
            <ac:spMk id="2" creationId="{338A15DE-D135-0710-9984-A0A55E960CB0}"/>
          </ac:spMkLst>
        </pc:spChg>
        <pc:spChg chg="mod">
          <ac:chgData name="Sanjana Motte Vishwanatha" userId="d1347d76-2093-4e68-9d31-405b8c5dd0e6" providerId="ADAL" clId="{0FEF23C5-4961-43C1-BE3C-3F208FDDE45A}" dt="2025-10-05T21:02:11.570" v="96" actId="27636"/>
          <ac:spMkLst>
            <pc:docMk/>
            <pc:sldMk cId="2737241225" sldId="263"/>
            <ac:spMk id="3" creationId="{ECC8AA23-D8D0-93BE-5C5F-103A750B0D2F}"/>
          </ac:spMkLst>
        </pc:spChg>
        <pc:picChg chg="mod">
          <ac:chgData name="Sanjana Motte Vishwanatha" userId="d1347d76-2093-4e68-9d31-405b8c5dd0e6" providerId="ADAL" clId="{0FEF23C5-4961-43C1-BE3C-3F208FDDE45A}" dt="2025-10-05T20:55:07.082" v="0" actId="26606"/>
          <ac:picMkLst>
            <pc:docMk/>
            <pc:sldMk cId="2737241225" sldId="263"/>
            <ac:picMk id="5124" creationId="{43CF963D-A9F4-973E-1039-7BE0AE4C9DF1}"/>
          </ac:picMkLst>
        </pc:picChg>
      </pc:sldChg>
      <pc:sldChg chg="addSp delSp modSp mod modTransition modClrScheme modAnim chgLayout">
        <pc:chgData name="Sanjana Motte Vishwanatha" userId="d1347d76-2093-4e68-9d31-405b8c5dd0e6" providerId="ADAL" clId="{0FEF23C5-4961-43C1-BE3C-3F208FDDE45A}" dt="2025-10-05T21:31:09.644" v="215"/>
        <pc:sldMkLst>
          <pc:docMk/>
          <pc:sldMk cId="729609147" sldId="265"/>
        </pc:sldMkLst>
        <pc:spChg chg="mod">
          <ac:chgData name="Sanjana Motte Vishwanatha" userId="d1347d76-2093-4e68-9d31-405b8c5dd0e6" providerId="ADAL" clId="{0FEF23C5-4961-43C1-BE3C-3F208FDDE45A}" dt="2025-10-05T21:13:52.795" v="138" actId="26606"/>
          <ac:spMkLst>
            <pc:docMk/>
            <pc:sldMk cId="729609147" sldId="265"/>
            <ac:spMk id="2" creationId="{314C27C8-165C-5513-DB4B-9D840097C545}"/>
          </ac:spMkLst>
        </pc:spChg>
        <pc:spChg chg="mod ord">
          <ac:chgData name="Sanjana Motte Vishwanatha" userId="d1347d76-2093-4e68-9d31-405b8c5dd0e6" providerId="ADAL" clId="{0FEF23C5-4961-43C1-BE3C-3F208FDDE45A}" dt="2025-10-05T21:17:37.333" v="148" actId="1076"/>
          <ac:spMkLst>
            <pc:docMk/>
            <pc:sldMk cId="729609147" sldId="265"/>
            <ac:spMk id="4" creationId="{83302BFD-960F-CBB3-E984-CDC12813A10C}"/>
          </ac:spMkLst>
        </pc:spChg>
        <pc:spChg chg="del">
          <ac:chgData name="Sanjana Motte Vishwanatha" userId="d1347d76-2093-4e68-9d31-405b8c5dd0e6" providerId="ADAL" clId="{0FEF23C5-4961-43C1-BE3C-3F208FDDE45A}" dt="2025-10-05T21:11:07.968" v="131" actId="478"/>
          <ac:spMkLst>
            <pc:docMk/>
            <pc:sldMk cId="729609147" sldId="265"/>
            <ac:spMk id="9" creationId="{D799B940-FA2C-389F-DE0D-3B98E509D314}"/>
          </ac:spMkLst>
        </pc:spChg>
        <pc:picChg chg="add del mod">
          <ac:chgData name="Sanjana Motte Vishwanatha" userId="d1347d76-2093-4e68-9d31-405b8c5dd0e6" providerId="ADAL" clId="{0FEF23C5-4961-43C1-BE3C-3F208FDDE45A}" dt="2025-10-05T21:11:51.198" v="136" actId="478"/>
          <ac:picMkLst>
            <pc:docMk/>
            <pc:sldMk cId="729609147" sldId="265"/>
            <ac:picMk id="11" creationId="{8B06163A-7B8A-6044-FD5D-472556C24A25}"/>
          </ac:picMkLst>
        </pc:picChg>
        <pc:picChg chg="add mod">
          <ac:chgData name="Sanjana Motte Vishwanatha" userId="d1347d76-2093-4e68-9d31-405b8c5dd0e6" providerId="ADAL" clId="{0FEF23C5-4961-43C1-BE3C-3F208FDDE45A}" dt="2025-10-05T21:17:41.451" v="149" actId="1076"/>
          <ac:picMkLst>
            <pc:docMk/>
            <pc:sldMk cId="729609147" sldId="265"/>
            <ac:picMk id="13" creationId="{BCE88D97-144D-6F52-F58D-D55F48522572}"/>
          </ac:picMkLst>
        </pc:picChg>
        <pc:picChg chg="add mod">
          <ac:chgData name="Sanjana Motte Vishwanatha" userId="d1347d76-2093-4e68-9d31-405b8c5dd0e6" providerId="ADAL" clId="{0FEF23C5-4961-43C1-BE3C-3F208FDDE45A}" dt="2025-10-05T21:17:33.531" v="147" actId="1076"/>
          <ac:picMkLst>
            <pc:docMk/>
            <pc:sldMk cId="729609147" sldId="265"/>
            <ac:picMk id="15" creationId="{F4FC9E95-965F-3B00-85D9-072E63FBFBC0}"/>
          </ac:picMkLst>
        </pc:picChg>
      </pc:sldChg>
      <pc:sldChg chg="modSp mod modTransition modAnim">
        <pc:chgData name="Sanjana Motte Vishwanatha" userId="d1347d76-2093-4e68-9d31-405b8c5dd0e6" providerId="ADAL" clId="{0FEF23C5-4961-43C1-BE3C-3F208FDDE45A}" dt="2025-10-05T21:39:05.841" v="220" actId="14100"/>
        <pc:sldMkLst>
          <pc:docMk/>
          <pc:sldMk cId="1756128041" sldId="3844"/>
        </pc:sldMkLst>
        <pc:spChg chg="mod">
          <ac:chgData name="Sanjana Motte Vishwanatha" userId="d1347d76-2093-4e68-9d31-405b8c5dd0e6" providerId="ADAL" clId="{0FEF23C5-4961-43C1-BE3C-3F208FDDE45A}" dt="2025-10-05T21:39:05.841" v="220" actId="14100"/>
          <ac:spMkLst>
            <pc:docMk/>
            <pc:sldMk cId="1756128041" sldId="3844"/>
            <ac:spMk id="3" creationId="{A0034E89-1952-5288-08A0-70A4A73BE39E}"/>
          </ac:spMkLst>
        </pc:spChg>
      </pc:sldChg>
      <pc:sldChg chg="modTransition modAnim">
        <pc:chgData name="Sanjana Motte Vishwanatha" userId="d1347d76-2093-4e68-9d31-405b8c5dd0e6" providerId="ADAL" clId="{0FEF23C5-4961-43C1-BE3C-3F208FDDE45A}" dt="2025-10-05T21:31:09.644" v="215"/>
        <pc:sldMkLst>
          <pc:docMk/>
          <pc:sldMk cId="3293924303" sldId="3846"/>
        </pc:sldMkLst>
      </pc:sldChg>
      <pc:sldChg chg="addSp delSp modSp mod modTransition modClrScheme modAnim chgLayout">
        <pc:chgData name="Sanjana Motte Vishwanatha" userId="d1347d76-2093-4e68-9d31-405b8c5dd0e6" providerId="ADAL" clId="{0FEF23C5-4961-43C1-BE3C-3F208FDDE45A}" dt="2025-10-05T21:31:09.644" v="215"/>
        <pc:sldMkLst>
          <pc:docMk/>
          <pc:sldMk cId="1562484837" sldId="3847"/>
        </pc:sldMkLst>
        <pc:spChg chg="mod">
          <ac:chgData name="Sanjana Motte Vishwanatha" userId="d1347d76-2093-4e68-9d31-405b8c5dd0e6" providerId="ADAL" clId="{0FEF23C5-4961-43C1-BE3C-3F208FDDE45A}" dt="2025-10-05T20:55:35.550" v="1" actId="26606"/>
          <ac:spMkLst>
            <pc:docMk/>
            <pc:sldMk cId="1562484837" sldId="3847"/>
            <ac:spMk id="2" creationId="{28BAC361-0D7A-DC05-86B5-6DD77D322F5B}"/>
          </ac:spMkLst>
        </pc:spChg>
        <pc:spChg chg="del">
          <ac:chgData name="Sanjana Motte Vishwanatha" userId="d1347d76-2093-4e68-9d31-405b8c5dd0e6" providerId="ADAL" clId="{0FEF23C5-4961-43C1-BE3C-3F208FDDE45A}" dt="2025-10-05T20:55:35.550" v="1" actId="26606"/>
          <ac:spMkLst>
            <pc:docMk/>
            <pc:sldMk cId="1562484837" sldId="3847"/>
            <ac:spMk id="3" creationId="{1BE98EFF-197D-3136-70B9-7BBD30A48931}"/>
          </ac:spMkLst>
        </pc:spChg>
        <pc:spChg chg="mod">
          <ac:chgData name="Sanjana Motte Vishwanatha" userId="d1347d76-2093-4e68-9d31-405b8c5dd0e6" providerId="ADAL" clId="{0FEF23C5-4961-43C1-BE3C-3F208FDDE45A}" dt="2025-10-05T21:03:04.561" v="106" actId="20577"/>
          <ac:spMkLst>
            <pc:docMk/>
            <pc:sldMk cId="1562484837" sldId="3847"/>
            <ac:spMk id="4" creationId="{FB67F9BD-F389-AF45-9FEF-B480DEAD8A60}"/>
          </ac:spMkLst>
        </pc:spChg>
        <pc:spChg chg="add mod">
          <ac:chgData name="Sanjana Motte Vishwanatha" userId="d1347d76-2093-4e68-9d31-405b8c5dd0e6" providerId="ADAL" clId="{0FEF23C5-4961-43C1-BE3C-3F208FDDE45A}" dt="2025-10-05T21:03:57.479" v="129" actId="14100"/>
          <ac:spMkLst>
            <pc:docMk/>
            <pc:sldMk cId="1562484837" sldId="3847"/>
            <ac:spMk id="8" creationId="{C13837CF-9937-C7D2-8076-50F29C2E2995}"/>
          </ac:spMkLst>
        </pc:spChg>
        <pc:graphicFrameChg chg="add mod">
          <ac:chgData name="Sanjana Motte Vishwanatha" userId="d1347d76-2093-4e68-9d31-405b8c5dd0e6" providerId="ADAL" clId="{0FEF23C5-4961-43C1-BE3C-3F208FDDE45A}" dt="2025-10-05T21:04:04.977" v="130"/>
          <ac:graphicFrameMkLst>
            <pc:docMk/>
            <pc:sldMk cId="1562484837" sldId="3847"/>
            <ac:graphicFrameMk id="6" creationId="{E04C64DC-3F41-8C2B-3C05-8DCB6CCA1813}"/>
          </ac:graphicFrameMkLst>
        </pc:graphicFrameChg>
        <pc:picChg chg="add mod">
          <ac:chgData name="Sanjana Motte Vishwanatha" userId="d1347d76-2093-4e68-9d31-405b8c5dd0e6" providerId="ADAL" clId="{0FEF23C5-4961-43C1-BE3C-3F208FDDE45A}" dt="2025-10-05T21:02:59.985" v="101" actId="1076"/>
          <ac:picMkLst>
            <pc:docMk/>
            <pc:sldMk cId="1562484837" sldId="3847"/>
            <ac:picMk id="7" creationId="{41E6A665-375D-4AE8-D6F1-F6B8F45278DB}"/>
          </ac:picMkLst>
        </pc:picChg>
      </pc:sldChg>
      <pc:sldChg chg="modSp mod modTransition modAnim">
        <pc:chgData name="Sanjana Motte Vishwanatha" userId="d1347d76-2093-4e68-9d31-405b8c5dd0e6" providerId="ADAL" clId="{0FEF23C5-4961-43C1-BE3C-3F208FDDE45A}" dt="2025-10-05T21:37:44.707" v="219"/>
        <pc:sldMkLst>
          <pc:docMk/>
          <pc:sldMk cId="3920724481" sldId="3849"/>
        </pc:sldMkLst>
        <pc:spChg chg="mod">
          <ac:chgData name="Sanjana Motte Vishwanatha" userId="d1347d76-2093-4e68-9d31-405b8c5dd0e6" providerId="ADAL" clId="{0FEF23C5-4961-43C1-BE3C-3F208FDDE45A}" dt="2025-10-05T21:37:44.707" v="219"/>
          <ac:spMkLst>
            <pc:docMk/>
            <pc:sldMk cId="3920724481" sldId="3849"/>
            <ac:spMk id="3" creationId="{9BEA8735-F1DC-1DE6-0A38-429B2F660F8A}"/>
          </ac:spMkLst>
        </pc:spChg>
      </pc:sldChg>
      <pc:sldChg chg="modTransition modAnim">
        <pc:chgData name="Sanjana Motte Vishwanatha" userId="d1347d76-2093-4e68-9d31-405b8c5dd0e6" providerId="ADAL" clId="{0FEF23C5-4961-43C1-BE3C-3F208FDDE45A}" dt="2025-10-05T21:31:09.644" v="215"/>
        <pc:sldMkLst>
          <pc:docMk/>
          <pc:sldMk cId="363098972" sldId="3850"/>
        </pc:sldMkLst>
      </pc:sldChg>
      <pc:sldChg chg="modTransition modAnim">
        <pc:chgData name="Sanjana Motte Vishwanatha" userId="d1347d76-2093-4e68-9d31-405b8c5dd0e6" providerId="ADAL" clId="{0FEF23C5-4961-43C1-BE3C-3F208FDDE45A}" dt="2025-10-05T21:31:09.644" v="215"/>
        <pc:sldMkLst>
          <pc:docMk/>
          <pc:sldMk cId="1127649784" sldId="3851"/>
        </pc:sldMkLst>
      </pc:sldChg>
      <pc:sldChg chg="modTransition modAnim">
        <pc:chgData name="Sanjana Motte Vishwanatha" userId="d1347d76-2093-4e68-9d31-405b8c5dd0e6" providerId="ADAL" clId="{0FEF23C5-4961-43C1-BE3C-3F208FDDE45A}" dt="2025-10-05T21:31:09.644" v="215"/>
        <pc:sldMkLst>
          <pc:docMk/>
          <pc:sldMk cId="3889206095" sldId="3853"/>
        </pc:sldMkLst>
      </pc:sldChg>
      <pc:sldChg chg="modTransition modAnim">
        <pc:chgData name="Sanjana Motte Vishwanatha" userId="d1347d76-2093-4e68-9d31-405b8c5dd0e6" providerId="ADAL" clId="{0FEF23C5-4961-43C1-BE3C-3F208FDDE45A}" dt="2025-10-05T21:31:09.644" v="215"/>
        <pc:sldMkLst>
          <pc:docMk/>
          <pc:sldMk cId="3614683246" sldId="3855"/>
        </pc:sldMkLst>
      </pc:sldChg>
      <pc:sldChg chg="modSp mod modTransition modAnim">
        <pc:chgData name="Sanjana Motte Vishwanatha" userId="d1347d76-2093-4e68-9d31-405b8c5dd0e6" providerId="ADAL" clId="{0FEF23C5-4961-43C1-BE3C-3F208FDDE45A}" dt="2025-10-05T21:31:09.644" v="215"/>
        <pc:sldMkLst>
          <pc:docMk/>
          <pc:sldMk cId="3131914550" sldId="3856"/>
        </pc:sldMkLst>
        <pc:spChg chg="mod">
          <ac:chgData name="Sanjana Motte Vishwanatha" userId="d1347d76-2093-4e68-9d31-405b8c5dd0e6" providerId="ADAL" clId="{0FEF23C5-4961-43C1-BE3C-3F208FDDE45A}" dt="2025-10-05T21:00:53.288" v="60" actId="20577"/>
          <ac:spMkLst>
            <pc:docMk/>
            <pc:sldMk cId="3131914550" sldId="3856"/>
            <ac:spMk id="4" creationId="{04DA3567-5623-482B-6945-BC23CB239157}"/>
          </ac:spMkLst>
        </pc:spChg>
        <pc:spChg chg="mod">
          <ac:chgData name="Sanjana Motte Vishwanatha" userId="d1347d76-2093-4e68-9d31-405b8c5dd0e6" providerId="ADAL" clId="{0FEF23C5-4961-43C1-BE3C-3F208FDDE45A}" dt="2025-10-05T20:57:39.277" v="10" actId="1076"/>
          <ac:spMkLst>
            <pc:docMk/>
            <pc:sldMk cId="3131914550" sldId="3856"/>
            <ac:spMk id="9" creationId="{00FFB5D5-1E81-70BA-FC97-5D35BA6FDB19}"/>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mailto:nagarjunts008@gmail.com" TargetMode="External"/><Relationship Id="rId1" Type="http://schemas.openxmlformats.org/officeDocument/2006/relationships/hyperlink" Target="mailto:sanjana.vishwanatha2000@gmail.com" TargetMode="Externa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svg"/></Relationships>
</file>

<file path=ppt/diagrams/_rels/drawing1.xml.rels><?xml version="1.0" encoding="UTF-8" standalone="yes"?>
<Relationships xmlns="http://schemas.openxmlformats.org/package/2006/relationships"><Relationship Id="rId3" Type="http://schemas.openxmlformats.org/officeDocument/2006/relationships/hyperlink" Target="mailto:sanjana.vishwanatha2000@gmail.com" TargetMode="External"/><Relationship Id="rId2" Type="http://schemas.openxmlformats.org/officeDocument/2006/relationships/image" Target="../media/image28.svg"/><Relationship Id="rId1" Type="http://schemas.openxmlformats.org/officeDocument/2006/relationships/image" Target="../media/image27.png"/><Relationship Id="rId6" Type="http://schemas.openxmlformats.org/officeDocument/2006/relationships/hyperlink" Target="mailto:nagarjunts008@gmail.com" TargetMode="External"/><Relationship Id="rId5" Type="http://schemas.openxmlformats.org/officeDocument/2006/relationships/image" Target="../media/image30.svg"/><Relationship Id="rId4" Type="http://schemas.openxmlformats.org/officeDocument/2006/relationships/image" Target="../media/image29.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3D0228-2BCC-41E3-8BC7-76C9B6D9EBDB}"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28A2AE38-18A6-4D6B-BE08-FCCA30F4935C}">
      <dgm:prSet/>
      <dgm:spPr/>
      <dgm:t>
        <a:bodyPr/>
        <a:lstStyle/>
        <a:p>
          <a:r>
            <a:rPr lang="en-US">
              <a:hlinkClick xmlns:r="http://schemas.openxmlformats.org/officeDocument/2006/relationships" r:id="rId1"/>
            </a:rPr>
            <a:t>sanjana.vishwanatha2000@gmail.com</a:t>
          </a:r>
          <a:endParaRPr lang="en-US"/>
        </a:p>
      </dgm:t>
    </dgm:pt>
    <dgm:pt modelId="{B04896AA-0F40-455C-92A4-7461823C43C7}" type="parTrans" cxnId="{4759E741-163F-4B5B-A60B-5BD392CA06BB}">
      <dgm:prSet/>
      <dgm:spPr/>
      <dgm:t>
        <a:bodyPr/>
        <a:lstStyle/>
        <a:p>
          <a:endParaRPr lang="en-US"/>
        </a:p>
      </dgm:t>
    </dgm:pt>
    <dgm:pt modelId="{A46790E1-CC66-4DB8-A1BE-FC5C68031758}" type="sibTrans" cxnId="{4759E741-163F-4B5B-A60B-5BD392CA06BB}">
      <dgm:prSet/>
      <dgm:spPr/>
      <dgm:t>
        <a:bodyPr/>
        <a:lstStyle/>
        <a:p>
          <a:endParaRPr lang="en-US"/>
        </a:p>
      </dgm:t>
    </dgm:pt>
    <dgm:pt modelId="{46A6E935-3D08-4CD4-953D-6AAAE8184DF1}">
      <dgm:prSet/>
      <dgm:spPr/>
      <dgm:t>
        <a:bodyPr/>
        <a:lstStyle/>
        <a:p>
          <a:r>
            <a:rPr lang="en-US">
              <a:hlinkClick xmlns:r="http://schemas.openxmlformats.org/officeDocument/2006/relationships" r:id="rId2"/>
            </a:rPr>
            <a:t>nagarjunts008@gmail.com</a:t>
          </a:r>
          <a:endParaRPr lang="en-US"/>
        </a:p>
      </dgm:t>
    </dgm:pt>
    <dgm:pt modelId="{976ED807-A11E-4F9A-91AF-549685671009}" type="parTrans" cxnId="{4CC17282-F142-4881-8223-017F8ABAA066}">
      <dgm:prSet/>
      <dgm:spPr/>
      <dgm:t>
        <a:bodyPr/>
        <a:lstStyle/>
        <a:p>
          <a:endParaRPr lang="en-US"/>
        </a:p>
      </dgm:t>
    </dgm:pt>
    <dgm:pt modelId="{4CFFEAEA-2420-4674-A9BB-86023A8E9EAD}" type="sibTrans" cxnId="{4CC17282-F142-4881-8223-017F8ABAA066}">
      <dgm:prSet/>
      <dgm:spPr/>
      <dgm:t>
        <a:bodyPr/>
        <a:lstStyle/>
        <a:p>
          <a:endParaRPr lang="en-US"/>
        </a:p>
      </dgm:t>
    </dgm:pt>
    <dgm:pt modelId="{D4EB0DA0-CFA0-4767-A186-DA193941EDD9}" type="pres">
      <dgm:prSet presAssocID="{443D0228-2BCC-41E3-8BC7-76C9B6D9EBDB}" presName="root" presStyleCnt="0">
        <dgm:presLayoutVars>
          <dgm:dir/>
          <dgm:resizeHandles val="exact"/>
        </dgm:presLayoutVars>
      </dgm:prSet>
      <dgm:spPr/>
    </dgm:pt>
    <dgm:pt modelId="{0A171FDC-35FB-4505-9815-41F46979B2E2}" type="pres">
      <dgm:prSet presAssocID="{28A2AE38-18A6-4D6B-BE08-FCCA30F4935C}" presName="compNode" presStyleCnt="0"/>
      <dgm:spPr/>
    </dgm:pt>
    <dgm:pt modelId="{EEA950A3-FA8A-4DC3-B477-D328252AAAE0}" type="pres">
      <dgm:prSet presAssocID="{28A2AE38-18A6-4D6B-BE08-FCCA30F4935C}" presName="bgRect" presStyleLbl="bgShp" presStyleIdx="0" presStyleCnt="2"/>
      <dgm:spPr/>
    </dgm:pt>
    <dgm:pt modelId="{A6170F54-AED4-4DDC-807D-0C778611B3D8}" type="pres">
      <dgm:prSet presAssocID="{28A2AE38-18A6-4D6B-BE08-FCCA30F4935C}" presName="iconRect" presStyleLbl="node1" presStyleIdx="0"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mail"/>
        </a:ext>
      </dgm:extLst>
    </dgm:pt>
    <dgm:pt modelId="{7C87438B-9E5D-4DAD-A503-4FD3375180C9}" type="pres">
      <dgm:prSet presAssocID="{28A2AE38-18A6-4D6B-BE08-FCCA30F4935C}" presName="spaceRect" presStyleCnt="0"/>
      <dgm:spPr/>
    </dgm:pt>
    <dgm:pt modelId="{CBB7DCD2-D47E-44DC-9AE0-7DBFAA4C64F0}" type="pres">
      <dgm:prSet presAssocID="{28A2AE38-18A6-4D6B-BE08-FCCA30F4935C}" presName="parTx" presStyleLbl="revTx" presStyleIdx="0" presStyleCnt="2">
        <dgm:presLayoutVars>
          <dgm:chMax val="0"/>
          <dgm:chPref val="0"/>
        </dgm:presLayoutVars>
      </dgm:prSet>
      <dgm:spPr/>
    </dgm:pt>
    <dgm:pt modelId="{AF4213C5-5FE7-4FD0-9A2E-483FD1F97DBB}" type="pres">
      <dgm:prSet presAssocID="{A46790E1-CC66-4DB8-A1BE-FC5C68031758}" presName="sibTrans" presStyleCnt="0"/>
      <dgm:spPr/>
    </dgm:pt>
    <dgm:pt modelId="{716C6675-938F-43AD-9698-F676B8A14B7B}" type="pres">
      <dgm:prSet presAssocID="{46A6E935-3D08-4CD4-953D-6AAAE8184DF1}" presName="compNode" presStyleCnt="0"/>
      <dgm:spPr/>
    </dgm:pt>
    <dgm:pt modelId="{45A02100-8627-4C80-BA0A-432261860A0E}" type="pres">
      <dgm:prSet presAssocID="{46A6E935-3D08-4CD4-953D-6AAAE8184DF1}" presName="bgRect" presStyleLbl="bgShp" presStyleIdx="1" presStyleCnt="2"/>
      <dgm:spPr/>
    </dgm:pt>
    <dgm:pt modelId="{02330430-A5CC-46FD-9DCA-AE72B2DCD3AC}" type="pres">
      <dgm:prSet presAssocID="{46A6E935-3D08-4CD4-953D-6AAAE8184DF1}" presName="iconRect" presStyleLbl="node1" presStyleIdx="1" presStyleCnt="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nvelope"/>
        </a:ext>
      </dgm:extLst>
    </dgm:pt>
    <dgm:pt modelId="{AED1D7EC-14EC-412A-BE10-5F3170A6C9DE}" type="pres">
      <dgm:prSet presAssocID="{46A6E935-3D08-4CD4-953D-6AAAE8184DF1}" presName="spaceRect" presStyleCnt="0"/>
      <dgm:spPr/>
    </dgm:pt>
    <dgm:pt modelId="{3962862A-4DDC-47D5-B98F-5482C117AD30}" type="pres">
      <dgm:prSet presAssocID="{46A6E935-3D08-4CD4-953D-6AAAE8184DF1}" presName="parTx" presStyleLbl="revTx" presStyleIdx="1" presStyleCnt="2">
        <dgm:presLayoutVars>
          <dgm:chMax val="0"/>
          <dgm:chPref val="0"/>
        </dgm:presLayoutVars>
      </dgm:prSet>
      <dgm:spPr/>
    </dgm:pt>
  </dgm:ptLst>
  <dgm:cxnLst>
    <dgm:cxn modelId="{F2CB3103-0A2F-4C6C-9FC2-F8B746AAA204}" type="presOf" srcId="{46A6E935-3D08-4CD4-953D-6AAAE8184DF1}" destId="{3962862A-4DDC-47D5-B98F-5482C117AD30}" srcOrd="0" destOrd="0" presId="urn:microsoft.com/office/officeart/2018/2/layout/IconVerticalSolidList"/>
    <dgm:cxn modelId="{9AAEF028-5270-43FC-BEF9-9290B83F2C26}" type="presOf" srcId="{28A2AE38-18A6-4D6B-BE08-FCCA30F4935C}" destId="{CBB7DCD2-D47E-44DC-9AE0-7DBFAA4C64F0}" srcOrd="0" destOrd="0" presId="urn:microsoft.com/office/officeart/2018/2/layout/IconVerticalSolidList"/>
    <dgm:cxn modelId="{4759E741-163F-4B5B-A60B-5BD392CA06BB}" srcId="{443D0228-2BCC-41E3-8BC7-76C9B6D9EBDB}" destId="{28A2AE38-18A6-4D6B-BE08-FCCA30F4935C}" srcOrd="0" destOrd="0" parTransId="{B04896AA-0F40-455C-92A4-7461823C43C7}" sibTransId="{A46790E1-CC66-4DB8-A1BE-FC5C68031758}"/>
    <dgm:cxn modelId="{4CC17282-F142-4881-8223-017F8ABAA066}" srcId="{443D0228-2BCC-41E3-8BC7-76C9B6D9EBDB}" destId="{46A6E935-3D08-4CD4-953D-6AAAE8184DF1}" srcOrd="1" destOrd="0" parTransId="{976ED807-A11E-4F9A-91AF-549685671009}" sibTransId="{4CFFEAEA-2420-4674-A9BB-86023A8E9EAD}"/>
    <dgm:cxn modelId="{9E567AC6-4D9C-4C7C-A70F-9F9A5BEDC958}" type="presOf" srcId="{443D0228-2BCC-41E3-8BC7-76C9B6D9EBDB}" destId="{D4EB0DA0-CFA0-4767-A186-DA193941EDD9}" srcOrd="0" destOrd="0" presId="urn:microsoft.com/office/officeart/2018/2/layout/IconVerticalSolidList"/>
    <dgm:cxn modelId="{D7CB17A5-21A5-443E-A41D-CAE334197083}" type="presParOf" srcId="{D4EB0DA0-CFA0-4767-A186-DA193941EDD9}" destId="{0A171FDC-35FB-4505-9815-41F46979B2E2}" srcOrd="0" destOrd="0" presId="urn:microsoft.com/office/officeart/2018/2/layout/IconVerticalSolidList"/>
    <dgm:cxn modelId="{FE56EEAE-1DA3-45C9-BD9E-F545A1F3BA8F}" type="presParOf" srcId="{0A171FDC-35FB-4505-9815-41F46979B2E2}" destId="{EEA950A3-FA8A-4DC3-B477-D328252AAAE0}" srcOrd="0" destOrd="0" presId="urn:microsoft.com/office/officeart/2018/2/layout/IconVerticalSolidList"/>
    <dgm:cxn modelId="{6A047967-E450-42AB-B007-2A028CCAE4BD}" type="presParOf" srcId="{0A171FDC-35FB-4505-9815-41F46979B2E2}" destId="{A6170F54-AED4-4DDC-807D-0C778611B3D8}" srcOrd="1" destOrd="0" presId="urn:microsoft.com/office/officeart/2018/2/layout/IconVerticalSolidList"/>
    <dgm:cxn modelId="{F684EAD3-9D10-487E-AE52-0E50C9150490}" type="presParOf" srcId="{0A171FDC-35FB-4505-9815-41F46979B2E2}" destId="{7C87438B-9E5D-4DAD-A503-4FD3375180C9}" srcOrd="2" destOrd="0" presId="urn:microsoft.com/office/officeart/2018/2/layout/IconVerticalSolidList"/>
    <dgm:cxn modelId="{67894601-AB17-4BF6-A390-56BE79179699}" type="presParOf" srcId="{0A171FDC-35FB-4505-9815-41F46979B2E2}" destId="{CBB7DCD2-D47E-44DC-9AE0-7DBFAA4C64F0}" srcOrd="3" destOrd="0" presId="urn:microsoft.com/office/officeart/2018/2/layout/IconVerticalSolidList"/>
    <dgm:cxn modelId="{7212D60D-5012-4956-9848-3D40A73DEB72}" type="presParOf" srcId="{D4EB0DA0-CFA0-4767-A186-DA193941EDD9}" destId="{AF4213C5-5FE7-4FD0-9A2E-483FD1F97DBB}" srcOrd="1" destOrd="0" presId="urn:microsoft.com/office/officeart/2018/2/layout/IconVerticalSolidList"/>
    <dgm:cxn modelId="{21E2B43D-F90E-4FD2-B233-C1D2AC97C608}" type="presParOf" srcId="{D4EB0DA0-CFA0-4767-A186-DA193941EDD9}" destId="{716C6675-938F-43AD-9698-F676B8A14B7B}" srcOrd="2" destOrd="0" presId="urn:microsoft.com/office/officeart/2018/2/layout/IconVerticalSolidList"/>
    <dgm:cxn modelId="{D1DB4A24-193D-4ADA-AD08-C800095BFDB4}" type="presParOf" srcId="{716C6675-938F-43AD-9698-F676B8A14B7B}" destId="{45A02100-8627-4C80-BA0A-432261860A0E}" srcOrd="0" destOrd="0" presId="urn:microsoft.com/office/officeart/2018/2/layout/IconVerticalSolidList"/>
    <dgm:cxn modelId="{156EFDD0-C0C5-443B-A2D1-72DA422C413A}" type="presParOf" srcId="{716C6675-938F-43AD-9698-F676B8A14B7B}" destId="{02330430-A5CC-46FD-9DCA-AE72B2DCD3AC}" srcOrd="1" destOrd="0" presId="urn:microsoft.com/office/officeart/2018/2/layout/IconVerticalSolidList"/>
    <dgm:cxn modelId="{A75EEA18-D8DD-4704-B584-56D02F40A3FC}" type="presParOf" srcId="{716C6675-938F-43AD-9698-F676B8A14B7B}" destId="{AED1D7EC-14EC-412A-BE10-5F3170A6C9DE}" srcOrd="2" destOrd="0" presId="urn:microsoft.com/office/officeart/2018/2/layout/IconVerticalSolidList"/>
    <dgm:cxn modelId="{9A8B742E-EC2A-4180-83B8-8239BB6B2E2B}" type="presParOf" srcId="{716C6675-938F-43AD-9698-F676B8A14B7B}" destId="{3962862A-4DDC-47D5-B98F-5482C117AD3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950A3-FA8A-4DC3-B477-D328252AAAE0}">
      <dsp:nvSpPr>
        <dsp:cNvPr id="0" name=""/>
        <dsp:cNvSpPr/>
      </dsp:nvSpPr>
      <dsp:spPr>
        <a:xfrm>
          <a:off x="0" y="698372"/>
          <a:ext cx="6698155" cy="128930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170F54-AED4-4DDC-807D-0C778611B3D8}">
      <dsp:nvSpPr>
        <dsp:cNvPr id="0" name=""/>
        <dsp:cNvSpPr/>
      </dsp:nvSpPr>
      <dsp:spPr>
        <a:xfrm>
          <a:off x="390014" y="988466"/>
          <a:ext cx="709117" cy="70911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B7DCD2-D47E-44DC-9AE0-7DBFAA4C64F0}">
      <dsp:nvSpPr>
        <dsp:cNvPr id="0" name=""/>
        <dsp:cNvSpPr/>
      </dsp:nvSpPr>
      <dsp:spPr>
        <a:xfrm>
          <a:off x="1489146" y="698372"/>
          <a:ext cx="5209009" cy="12893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451" tIns="136451" rIns="136451" bIns="136451" numCol="1" spcCol="1270" anchor="ctr" anchorCtr="0">
          <a:noAutofit/>
        </a:bodyPr>
        <a:lstStyle/>
        <a:p>
          <a:pPr marL="0" lvl="0" indent="0" algn="l" defTabSz="977900">
            <a:lnSpc>
              <a:spcPct val="90000"/>
            </a:lnSpc>
            <a:spcBef>
              <a:spcPct val="0"/>
            </a:spcBef>
            <a:spcAft>
              <a:spcPct val="35000"/>
            </a:spcAft>
            <a:buNone/>
          </a:pPr>
          <a:r>
            <a:rPr lang="en-US" sz="2200" kern="1200">
              <a:hlinkClick xmlns:r="http://schemas.openxmlformats.org/officeDocument/2006/relationships" r:id="rId3"/>
            </a:rPr>
            <a:t>sanjana.vishwanatha2000@gmail.com</a:t>
          </a:r>
          <a:endParaRPr lang="en-US" sz="2200" kern="1200"/>
        </a:p>
      </dsp:txBody>
      <dsp:txXfrm>
        <a:off x="1489146" y="698372"/>
        <a:ext cx="5209009" cy="1289304"/>
      </dsp:txXfrm>
    </dsp:sp>
    <dsp:sp modelId="{45A02100-8627-4C80-BA0A-432261860A0E}">
      <dsp:nvSpPr>
        <dsp:cNvPr id="0" name=""/>
        <dsp:cNvSpPr/>
      </dsp:nvSpPr>
      <dsp:spPr>
        <a:xfrm>
          <a:off x="0" y="2310003"/>
          <a:ext cx="6698155" cy="1289304"/>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330430-A5CC-46FD-9DCA-AE72B2DCD3AC}">
      <dsp:nvSpPr>
        <dsp:cNvPr id="0" name=""/>
        <dsp:cNvSpPr/>
      </dsp:nvSpPr>
      <dsp:spPr>
        <a:xfrm>
          <a:off x="390014" y="2600096"/>
          <a:ext cx="709117" cy="709117"/>
        </a:xfrm>
        <a:prstGeom prst="rect">
          <a:avLst/>
        </a:prstGeom>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962862A-4DDC-47D5-B98F-5482C117AD30}">
      <dsp:nvSpPr>
        <dsp:cNvPr id="0" name=""/>
        <dsp:cNvSpPr/>
      </dsp:nvSpPr>
      <dsp:spPr>
        <a:xfrm>
          <a:off x="1489146" y="2310003"/>
          <a:ext cx="5209009" cy="12893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6451" tIns="136451" rIns="136451" bIns="136451" numCol="1" spcCol="1270" anchor="ctr" anchorCtr="0">
          <a:noAutofit/>
        </a:bodyPr>
        <a:lstStyle/>
        <a:p>
          <a:pPr marL="0" lvl="0" indent="0" algn="l" defTabSz="977900">
            <a:lnSpc>
              <a:spcPct val="90000"/>
            </a:lnSpc>
            <a:spcBef>
              <a:spcPct val="0"/>
            </a:spcBef>
            <a:spcAft>
              <a:spcPct val="35000"/>
            </a:spcAft>
            <a:buNone/>
          </a:pPr>
          <a:r>
            <a:rPr lang="en-US" sz="2200" kern="1200">
              <a:hlinkClick xmlns:r="http://schemas.openxmlformats.org/officeDocument/2006/relationships" r:id="rId6"/>
            </a:rPr>
            <a:t>nagarjunts008@gmail.com</a:t>
          </a:r>
          <a:endParaRPr lang="en-US" sz="2200" kern="1200"/>
        </a:p>
      </dsp:txBody>
      <dsp:txXfrm>
        <a:off x="1489146" y="2310003"/>
        <a:ext cx="5209009" cy="128930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10/5/2025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jpeg>
</file>

<file path=ppt/media/image2.jpe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svg>
</file>

<file path=ppt/media/image29.png>
</file>

<file path=ppt/media/image3.png>
</file>

<file path=ppt/media/image30.svg>
</file>

<file path=ppt/media/image31.png>
</file>

<file path=ppt/media/image4.jpe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20CE03-6C3A-EB4D-A9B1-7EFD38B58412}" type="datetimeFigureOut">
              <a:rPr lang="en-US" smtClean="0"/>
              <a:t>10/5/2025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57D50D-BAA9-464B-B391-243138E078D8}" type="slidenum">
              <a:rPr lang="en-US" smtClean="0"/>
              <a:t>‹#›</a:t>
            </a:fld>
            <a:endParaRPr lang="en-US" dirty="0"/>
          </a:p>
        </p:txBody>
      </p:sp>
    </p:spTree>
    <p:extLst>
      <p:ext uri="{BB962C8B-B14F-4D97-AF65-F5344CB8AC3E}">
        <p14:creationId xmlns:p14="http://schemas.microsoft.com/office/powerpoint/2010/main" val="49092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epskydivers.u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Hello, I am Sanjana Motte Vishwanatha, a newly graduated software engineer with a keen interest in AI. Our team, </a:t>
            </a:r>
            <a:r>
              <a:rPr lang="en-US" sz="1200" b="0" i="0" kern="1200" dirty="0" err="1">
                <a:solidFill>
                  <a:schemeClr val="tx1"/>
                </a:solidFill>
                <a:effectLst/>
                <a:latin typeface="+mn-lt"/>
                <a:ea typeface="+mn-ea"/>
                <a:cs typeface="+mn-cs"/>
              </a:rPr>
              <a:t>Deepsky</a:t>
            </a:r>
            <a:r>
              <a:rPr lang="en-US" sz="1200" b="0" i="0" kern="1200" dirty="0">
                <a:solidFill>
                  <a:schemeClr val="tx1"/>
                </a:solidFill>
                <a:effectLst/>
                <a:latin typeface="+mn-lt"/>
                <a:ea typeface="+mn-ea"/>
                <a:cs typeface="+mn-cs"/>
              </a:rPr>
              <a:t> Divers, consists of two members: myself and Nagarjun, who specializes in Generative and Machine Learning engineering. The name </a:t>
            </a:r>
            <a:r>
              <a:rPr lang="en-US" sz="1200" b="0" i="0" kern="1200" dirty="0" err="1">
                <a:solidFill>
                  <a:schemeClr val="tx1"/>
                </a:solidFill>
                <a:effectLst/>
                <a:latin typeface="+mn-lt"/>
                <a:ea typeface="+mn-ea"/>
                <a:cs typeface="+mn-cs"/>
              </a:rPr>
              <a:t>Deepsky</a:t>
            </a:r>
            <a:r>
              <a:rPr lang="en-US" sz="1200" b="0" i="0" kern="1200" dirty="0">
                <a:solidFill>
                  <a:schemeClr val="tx1"/>
                </a:solidFill>
                <a:effectLst/>
                <a:latin typeface="+mn-lt"/>
                <a:ea typeface="+mn-ea"/>
                <a:cs typeface="+mn-cs"/>
              </a:rPr>
              <a:t> Divers reflects the ambitious challenge we've undertaken this year for NASA's 2025 Space Apps competition, titled "A World Away: Hunting for Exoplanets with AI."</a:t>
            </a:r>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1</a:t>
            </a:fld>
            <a:endParaRPr lang="en-US" dirty="0"/>
          </a:p>
        </p:txBody>
      </p:sp>
    </p:spTree>
    <p:extLst>
      <p:ext uri="{BB962C8B-B14F-4D97-AF65-F5344CB8AC3E}">
        <p14:creationId xmlns:p14="http://schemas.microsoft.com/office/powerpoint/2010/main" val="238822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8E157-3DF2-4ED6-CF18-8B44743C4D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CF7926-D7EC-3D94-6320-D9A08760BD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A2409A-6A7E-2EA2-5E37-80D905D654BB}"/>
              </a:ext>
            </a:extLst>
          </p:cNvPr>
          <p:cNvSpPr>
            <a:spLocks noGrp="1"/>
          </p:cNvSpPr>
          <p:nvPr>
            <p:ph type="body" idx="1"/>
          </p:nvPr>
        </p:nvSpPr>
        <p:spPr/>
        <p:txBody>
          <a:bodyPr/>
          <a:lstStyle/>
          <a:p>
            <a:r>
              <a:rPr lang="en-US" sz="1200" b="0" i="0" kern="1200" dirty="0">
                <a:solidFill>
                  <a:schemeClr val="tx1"/>
                </a:solidFill>
                <a:effectLst/>
                <a:latin typeface="+mn-lt"/>
                <a:ea typeface="+mn-ea"/>
                <a:cs typeface="+mn-cs"/>
              </a:rPr>
              <a:t>NASA Exoplanet Archive datasets: The primary source of our exoplanet data.</a:t>
            </a:r>
          </a:p>
          <a:p>
            <a:r>
              <a:rPr lang="en-US" sz="1200" b="0" i="0" kern="1200" dirty="0">
                <a:solidFill>
                  <a:schemeClr val="tx1"/>
                </a:solidFill>
                <a:effectLst/>
                <a:latin typeface="+mn-lt"/>
                <a:ea typeface="+mn-ea"/>
                <a:cs typeface="+mn-cs"/>
              </a:rPr>
              <a:t>Kepler &amp; TESS mission documentation: Essential info on how the data was collected.</a:t>
            </a:r>
          </a:p>
          <a:p>
            <a:r>
              <a:rPr lang="en-US" sz="1200" b="0" i="0" kern="1200" dirty="0">
                <a:solidFill>
                  <a:schemeClr val="tx1"/>
                </a:solidFill>
                <a:effectLst/>
                <a:latin typeface="+mn-lt"/>
                <a:ea typeface="+mn-ea"/>
                <a:cs typeface="+mn-cs"/>
              </a:rPr>
              <a:t>Scikit-learn documentation: Our go-to guide for implementing machine learning algorithms.</a:t>
            </a:r>
          </a:p>
          <a:p>
            <a:r>
              <a:rPr lang="en-US" sz="1200" b="0" i="0" kern="1200" dirty="0">
                <a:solidFill>
                  <a:schemeClr val="tx1"/>
                </a:solidFill>
                <a:effectLst/>
                <a:latin typeface="+mn-lt"/>
                <a:ea typeface="+mn-ea"/>
                <a:cs typeface="+mn-cs"/>
              </a:rPr>
              <a:t>Pandas' documentation: Helped us with data manipulation and preprocessing.</a:t>
            </a:r>
          </a:p>
          <a:p>
            <a:r>
              <a:rPr lang="en-US" sz="1200" b="0" i="0" kern="1200" dirty="0">
                <a:solidFill>
                  <a:schemeClr val="tx1"/>
                </a:solidFill>
                <a:effectLst/>
                <a:latin typeface="+mn-lt"/>
                <a:ea typeface="+mn-ea"/>
                <a:cs typeface="+mn-cs"/>
              </a:rPr>
              <a:t>Relevant research papers and articles: Provided insights and methodologies for our project.</a:t>
            </a:r>
          </a:p>
          <a:p>
            <a:r>
              <a:rPr lang="en-US" sz="1200" b="0" i="0" kern="1200" dirty="0">
                <a:solidFill>
                  <a:schemeClr val="tx1"/>
                </a:solidFill>
                <a:effectLst/>
                <a:latin typeface="+mn-lt"/>
                <a:ea typeface="+mn-ea"/>
                <a:cs typeface="+mn-cs"/>
              </a:rPr>
              <a:t>"Exoplanet detection using machine learning" | Monthly Notices of the Royal Astronomical Society | Oxford Academic: A key paper that influenced our approach.</a:t>
            </a:r>
          </a:p>
          <a:p>
            <a:r>
              <a:rPr lang="en-US" sz="1200" b="0" i="0" kern="1200" dirty="0">
                <a:solidFill>
                  <a:schemeClr val="tx1"/>
                </a:solidFill>
                <a:effectLst/>
                <a:latin typeface="+mn-lt"/>
                <a:ea typeface="+mn-ea"/>
                <a:cs typeface="+mn-cs"/>
              </a:rPr>
              <a:t>Exoplanet - Wikipedia: A solid starting point for understanding exoplanets.</a:t>
            </a:r>
          </a:p>
          <a:p>
            <a:r>
              <a:rPr lang="en-US" sz="1200" b="0" i="0" kern="1200" dirty="0">
                <a:solidFill>
                  <a:schemeClr val="tx1"/>
                </a:solidFill>
                <a:effectLst/>
                <a:latin typeface="+mn-lt"/>
                <a:ea typeface="+mn-ea"/>
                <a:cs typeface="+mn-cs"/>
              </a:rPr>
              <a:t>Claude Sonnet 3.5: Assisted in refining our text and explanations.</a:t>
            </a:r>
          </a:p>
          <a:p>
            <a:endParaRPr lang="en-US" dirty="0"/>
          </a:p>
        </p:txBody>
      </p:sp>
      <p:sp>
        <p:nvSpPr>
          <p:cNvPr id="4" name="Slide Number Placeholder 3">
            <a:extLst>
              <a:ext uri="{FF2B5EF4-FFF2-40B4-BE49-F238E27FC236}">
                <a16:creationId xmlns:a16="http://schemas.microsoft.com/office/drawing/2014/main" id="{F34CC269-0C52-DF99-AFC4-5D84BDA6691E}"/>
              </a:ext>
            </a:extLst>
          </p:cNvPr>
          <p:cNvSpPr>
            <a:spLocks noGrp="1"/>
          </p:cNvSpPr>
          <p:nvPr>
            <p:ph type="sldNum" sz="quarter" idx="5"/>
          </p:nvPr>
        </p:nvSpPr>
        <p:spPr/>
        <p:txBody>
          <a:bodyPr/>
          <a:lstStyle/>
          <a:p>
            <a:fld id="{8B57D50D-BAA9-464B-B391-243138E078D8}" type="slidenum">
              <a:rPr lang="en-US" smtClean="0"/>
              <a:t>11</a:t>
            </a:fld>
            <a:endParaRPr lang="en-US" dirty="0"/>
          </a:p>
        </p:txBody>
      </p:sp>
    </p:spTree>
    <p:extLst>
      <p:ext uri="{BB962C8B-B14F-4D97-AF65-F5344CB8AC3E}">
        <p14:creationId xmlns:p14="http://schemas.microsoft.com/office/powerpoint/2010/main" val="3895218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Integrate More Advanced ML Models (e.g., Deep Learning):</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We aim to incorporate more sophisticated machine learning models, such as deep learning techniques, to enhance the accuracy and robustness of our exoplanet detection. By leveraging neural networks, we hope to better handle complex patterns and relationships within the data, improving our predictive capabilities.</a:t>
            </a:r>
          </a:p>
          <a:p>
            <a:r>
              <a:rPr lang="en-US" sz="1200" b="1" i="0" kern="1200" dirty="0">
                <a:solidFill>
                  <a:schemeClr val="tx1"/>
                </a:solidFill>
                <a:effectLst/>
                <a:latin typeface="+mn-lt"/>
                <a:ea typeface="+mn-ea"/>
                <a:cs typeface="+mn-cs"/>
              </a:rPr>
              <a:t>Implement AI Agent:</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Developing an AI agent to automate various aspects of data analysis and prediction is a key goal. This agent will assist in real-time processing, continuous learning, and adaptive decision-making, making our system more efficient and responsive to new data.</a:t>
            </a:r>
          </a:p>
          <a:p>
            <a:r>
              <a:rPr lang="en-US" sz="1200" b="1" i="0" kern="1200" dirty="0">
                <a:solidFill>
                  <a:schemeClr val="tx1"/>
                </a:solidFill>
                <a:effectLst/>
                <a:latin typeface="+mn-lt"/>
                <a:ea typeface="+mn-ea"/>
                <a:cs typeface="+mn-cs"/>
              </a:rPr>
              <a:t>Add Support for More Datasets (e.g., K2):</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Expanding our dataset support to include additional sources like the K2 mission will provide a richer and more diverse pool of data. This will enable us to refine our models further and explore a wider range of exoplanet characteristics, leading to more comprehensive analyses.</a:t>
            </a:r>
          </a:p>
          <a:p>
            <a:r>
              <a:rPr lang="en-US" sz="1200" b="1" i="0" kern="1200" dirty="0">
                <a:solidFill>
                  <a:schemeClr val="tx1"/>
                </a:solidFill>
                <a:effectLst/>
                <a:latin typeface="+mn-lt"/>
                <a:ea typeface="+mn-ea"/>
                <a:cs typeface="+mn-cs"/>
              </a:rPr>
              <a:t>Improve UI/UX for Broader Accessibility:</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Enhancing the user interface and user experience of our web application is crucial for making it accessible to a broader audience. We plan to implement more intuitive navigation, clearer visualizations, and user-friendly features to ensure that both scientists and enthusiasts can easily interact with and benefit from our application.</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12</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Thank you for your attention! We are open to any questions you may have.</a:t>
            </a:r>
          </a:p>
          <a:p>
            <a:r>
              <a:rPr lang="en-US" sz="1200" b="1" i="0" kern="1200" dirty="0">
                <a:solidFill>
                  <a:schemeClr val="tx1"/>
                </a:solidFill>
                <a:effectLst/>
                <a:latin typeface="+mn-lt"/>
                <a:ea typeface="+mn-ea"/>
                <a:cs typeface="+mn-cs"/>
              </a:rPr>
              <a:t>Effort and Experience:</a:t>
            </a:r>
            <a:r>
              <a:rPr lang="en-US" sz="1200" b="0" i="0" kern="1200" dirty="0">
                <a:solidFill>
                  <a:schemeClr val="tx1"/>
                </a:solidFill>
                <a:effectLst/>
                <a:latin typeface="+mn-lt"/>
                <a:ea typeface="+mn-ea"/>
                <a:cs typeface="+mn-cs"/>
              </a:rPr>
              <a:t> We put a tremendous amount of effort into this project, dedicating countless hours to data analysis, model development, and application design. It was a challenging yet incredibly rewarding experience. </a:t>
            </a:r>
            <a:r>
              <a:rPr lang="en-US" sz="1200" b="0" i="0" kern="1200">
                <a:solidFill>
                  <a:schemeClr val="tx1"/>
                </a:solidFill>
                <a:effectLst/>
                <a:latin typeface="+mn-lt"/>
                <a:ea typeface="+mn-ea"/>
                <a:cs typeface="+mn-cs"/>
              </a:rPr>
              <a:t>We are thrilled to have been part of the NASA Space Apps Challenge, and it has been an honor to contribute to such an exciting and impactful initiative.</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13</a:t>
            </a:fld>
            <a:endParaRPr lang="en-US" dirty="0"/>
          </a:p>
        </p:txBody>
      </p:sp>
    </p:spTree>
    <p:extLst>
      <p:ext uri="{BB962C8B-B14F-4D97-AF65-F5344CB8AC3E}">
        <p14:creationId xmlns:p14="http://schemas.microsoft.com/office/powerpoint/2010/main" val="4151229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Objective:</a:t>
            </a:r>
            <a:r>
              <a:rPr lang="en-US" sz="1200" b="0" i="0" kern="1200" dirty="0">
                <a:solidFill>
                  <a:schemeClr val="tx1"/>
                </a:solidFill>
                <a:effectLst/>
                <a:latin typeface="+mn-lt"/>
                <a:ea typeface="+mn-ea"/>
                <a:cs typeface="+mn-cs"/>
              </a:rPr>
              <a:t> Outline the goals and purpose of our project.</a:t>
            </a:r>
          </a:p>
          <a:p>
            <a:r>
              <a:rPr lang="en-US" sz="1200" b="1" i="0" kern="1200" dirty="0">
                <a:solidFill>
                  <a:schemeClr val="tx1"/>
                </a:solidFill>
                <a:effectLst/>
                <a:latin typeface="+mn-lt"/>
                <a:ea typeface="+mn-ea"/>
                <a:cs typeface="+mn-cs"/>
              </a:rPr>
              <a:t>Exoplanet Brief Explanation:</a:t>
            </a:r>
            <a:r>
              <a:rPr lang="en-US" sz="1200" b="0" i="0" kern="1200" dirty="0">
                <a:solidFill>
                  <a:schemeClr val="tx1"/>
                </a:solidFill>
                <a:effectLst/>
                <a:latin typeface="+mn-lt"/>
                <a:ea typeface="+mn-ea"/>
                <a:cs typeface="+mn-cs"/>
              </a:rPr>
              <a:t> Provide a concise overview of what exoplanets are and their significance.</a:t>
            </a:r>
          </a:p>
          <a:p>
            <a:r>
              <a:rPr lang="en-US" sz="1200" b="1" i="0" kern="1200" dirty="0">
                <a:solidFill>
                  <a:schemeClr val="tx1"/>
                </a:solidFill>
                <a:effectLst/>
                <a:latin typeface="+mn-lt"/>
                <a:ea typeface="+mn-ea"/>
                <a:cs typeface="+mn-cs"/>
              </a:rPr>
              <a:t>Our Approach:</a:t>
            </a:r>
            <a:r>
              <a:rPr lang="en-US" sz="1200" b="0" i="0" kern="1200" dirty="0">
                <a:solidFill>
                  <a:schemeClr val="tx1"/>
                </a:solidFill>
                <a:effectLst/>
                <a:latin typeface="+mn-lt"/>
                <a:ea typeface="+mn-ea"/>
                <a:cs typeface="+mn-cs"/>
              </a:rPr>
              <a:t> Describe the methodology and strategies we employed to tackle the problem.</a:t>
            </a:r>
          </a:p>
          <a:p>
            <a:r>
              <a:rPr lang="en-US" sz="1200" b="1" i="0" kern="1200" dirty="0">
                <a:solidFill>
                  <a:schemeClr val="tx1"/>
                </a:solidFill>
                <a:effectLst/>
                <a:latin typeface="+mn-lt"/>
                <a:ea typeface="+mn-ea"/>
                <a:cs typeface="+mn-cs"/>
              </a:rPr>
              <a:t>Data Cleaning &amp; Preprocessing:</a:t>
            </a:r>
            <a:r>
              <a:rPr lang="en-US" sz="1200" b="0" i="0" kern="1200" dirty="0">
                <a:solidFill>
                  <a:schemeClr val="tx1"/>
                </a:solidFill>
                <a:effectLst/>
                <a:latin typeface="+mn-lt"/>
                <a:ea typeface="+mn-ea"/>
                <a:cs typeface="+mn-cs"/>
              </a:rPr>
              <a:t> Detail the steps taken to prepare and refine our data for analysis.</a:t>
            </a:r>
          </a:p>
          <a:p>
            <a:r>
              <a:rPr lang="en-US" sz="1200" b="1" i="0" kern="1200" dirty="0">
                <a:solidFill>
                  <a:schemeClr val="tx1"/>
                </a:solidFill>
                <a:effectLst/>
                <a:latin typeface="+mn-lt"/>
                <a:ea typeface="+mn-ea"/>
                <a:cs typeface="+mn-cs"/>
              </a:rPr>
              <a:t>Machine Learning Model:</a:t>
            </a:r>
            <a:r>
              <a:rPr lang="en-US" sz="1200" b="0" i="0" kern="1200" dirty="0">
                <a:solidFill>
                  <a:schemeClr val="tx1"/>
                </a:solidFill>
                <a:effectLst/>
                <a:latin typeface="+mn-lt"/>
                <a:ea typeface="+mn-ea"/>
                <a:cs typeface="+mn-cs"/>
              </a:rPr>
              <a:t> Explain the machine learning techniques and models used in our project.</a:t>
            </a:r>
          </a:p>
          <a:p>
            <a:r>
              <a:rPr lang="en-US" sz="1200" b="1" i="0" kern="1200" dirty="0">
                <a:solidFill>
                  <a:schemeClr val="tx1"/>
                </a:solidFill>
                <a:effectLst/>
                <a:latin typeface="+mn-lt"/>
                <a:ea typeface="+mn-ea"/>
                <a:cs typeface="+mn-cs"/>
              </a:rPr>
              <a:t>Demo App:</a:t>
            </a:r>
            <a:r>
              <a:rPr lang="en-US" sz="1200" b="0" i="0" kern="1200" dirty="0">
                <a:solidFill>
                  <a:schemeClr val="tx1"/>
                </a:solidFill>
                <a:effectLst/>
                <a:latin typeface="+mn-lt"/>
                <a:ea typeface="+mn-ea"/>
                <a:cs typeface="+mn-cs"/>
              </a:rPr>
              <a:t> Present a live demonstration of our application.</a:t>
            </a:r>
          </a:p>
          <a:p>
            <a:r>
              <a:rPr lang="en-US" sz="1200" b="1" i="0" kern="1200" dirty="0">
                <a:solidFill>
                  <a:schemeClr val="tx1"/>
                </a:solidFill>
                <a:effectLst/>
                <a:latin typeface="+mn-lt"/>
                <a:ea typeface="+mn-ea"/>
                <a:cs typeface="+mn-cs"/>
              </a:rPr>
              <a:t>Challenges We Faced:</a:t>
            </a:r>
            <a:r>
              <a:rPr lang="en-US" sz="1200" b="0" i="0" kern="1200" dirty="0">
                <a:solidFill>
                  <a:schemeClr val="tx1"/>
                </a:solidFill>
                <a:effectLst/>
                <a:latin typeface="+mn-lt"/>
                <a:ea typeface="+mn-ea"/>
                <a:cs typeface="+mn-cs"/>
              </a:rPr>
              <a:t> Discuss the obstacles and difficulties encountered during the project.</a:t>
            </a:r>
          </a:p>
          <a:p>
            <a:r>
              <a:rPr lang="en-US" sz="1200" b="1" i="0" kern="1200" dirty="0">
                <a:solidFill>
                  <a:schemeClr val="tx1"/>
                </a:solidFill>
                <a:effectLst/>
                <a:latin typeface="+mn-lt"/>
                <a:ea typeface="+mn-ea"/>
                <a:cs typeface="+mn-cs"/>
              </a:rPr>
              <a:t>References / Articles:</a:t>
            </a:r>
            <a:r>
              <a:rPr lang="en-US" sz="1200" b="0" i="0" kern="1200" dirty="0">
                <a:solidFill>
                  <a:schemeClr val="tx1"/>
                </a:solidFill>
                <a:effectLst/>
                <a:latin typeface="+mn-lt"/>
                <a:ea typeface="+mn-ea"/>
                <a:cs typeface="+mn-cs"/>
              </a:rPr>
              <a:t> Cite the key sources and literature that informed our work.</a:t>
            </a:r>
          </a:p>
          <a:p>
            <a:r>
              <a:rPr lang="en-US" sz="1200" b="1" i="0" kern="1200" dirty="0">
                <a:solidFill>
                  <a:schemeClr val="tx1"/>
                </a:solidFill>
                <a:effectLst/>
                <a:latin typeface="+mn-lt"/>
                <a:ea typeface="+mn-ea"/>
                <a:cs typeface="+mn-cs"/>
              </a:rPr>
              <a:t>Future Work/ Conclusion:</a:t>
            </a:r>
            <a:r>
              <a:rPr lang="en-US" sz="1200" b="0" i="0" kern="1200" dirty="0">
                <a:solidFill>
                  <a:schemeClr val="tx1"/>
                </a:solidFill>
                <a:effectLst/>
                <a:latin typeface="+mn-lt"/>
                <a:ea typeface="+mn-ea"/>
                <a:cs typeface="+mn-cs"/>
              </a:rPr>
              <a:t> Summarize our findings and propose directions for future research and development.</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2</a:t>
            </a:fld>
            <a:endParaRPr lang="en-US" dirty="0"/>
          </a:p>
        </p:txBody>
      </p:sp>
    </p:spTree>
    <p:extLst>
      <p:ext uri="{BB962C8B-B14F-4D97-AF65-F5344CB8AC3E}">
        <p14:creationId xmlns:p14="http://schemas.microsoft.com/office/powerpoint/2010/main" val="19519197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Automate Exoplanet Identification:</a:t>
            </a:r>
            <a:r>
              <a:rPr lang="en-US" sz="1200" b="0" i="0" kern="1200" dirty="0">
                <a:solidFill>
                  <a:schemeClr val="tx1"/>
                </a:solidFill>
                <a:effectLst/>
                <a:latin typeface="+mn-lt"/>
                <a:ea typeface="+mn-ea"/>
                <a:cs typeface="+mn-cs"/>
              </a:rPr>
              <a:t> Utilize AI and machine learning algorithms to streamline the process of detecting exoplanets.</a:t>
            </a:r>
          </a:p>
          <a:p>
            <a:r>
              <a:rPr lang="en-US" sz="1200" b="1" i="0" kern="1200" dirty="0">
                <a:solidFill>
                  <a:schemeClr val="tx1"/>
                </a:solidFill>
                <a:effectLst/>
                <a:latin typeface="+mn-lt"/>
                <a:ea typeface="+mn-ea"/>
                <a:cs typeface="+mn-cs"/>
              </a:rPr>
              <a:t>Develop a Robust Pipeline:</a:t>
            </a:r>
            <a:r>
              <a:rPr lang="en-US" sz="1200" b="0" i="0" kern="1200" dirty="0">
                <a:solidFill>
                  <a:schemeClr val="tx1"/>
                </a:solidFill>
                <a:effectLst/>
                <a:latin typeface="+mn-lt"/>
                <a:ea typeface="+mn-ea"/>
                <a:cs typeface="+mn-cs"/>
              </a:rPr>
              <a:t> Create a comprehensive system that processes raw astronomical data and generates accurate predictions.</a:t>
            </a:r>
          </a:p>
          <a:p>
            <a:r>
              <a:rPr lang="en-US" sz="1200" b="1" i="0" kern="1200" dirty="0">
                <a:solidFill>
                  <a:schemeClr val="tx1"/>
                </a:solidFill>
                <a:effectLst/>
                <a:latin typeface="+mn-lt"/>
                <a:ea typeface="+mn-ea"/>
                <a:cs typeface="+mn-cs"/>
              </a:rPr>
              <a:t>User-Friendly Web Application:</a:t>
            </a:r>
            <a:r>
              <a:rPr lang="en-US" sz="1200" b="0" i="0" kern="1200" dirty="0">
                <a:solidFill>
                  <a:schemeClr val="tx1"/>
                </a:solidFill>
                <a:effectLst/>
                <a:latin typeface="+mn-lt"/>
                <a:ea typeface="+mn-ea"/>
                <a:cs typeface="+mn-cs"/>
              </a:rPr>
              <a:t> Offer a web-based tool that allows scientists and space enthusiasts to easily access and interact with our findings.</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3</a:t>
            </a:fld>
            <a:endParaRPr lang="en-US" dirty="0"/>
          </a:p>
        </p:txBody>
      </p:sp>
    </p:spTree>
    <p:extLst>
      <p:ext uri="{BB962C8B-B14F-4D97-AF65-F5344CB8AC3E}">
        <p14:creationId xmlns:p14="http://schemas.microsoft.com/office/powerpoint/2010/main" val="507562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exoplanet, also known as an extrasolar planet, is a planet that exists outside of our Solar System. These planets orbit stars or remnants of stars, and their masses are below the limit needed for thermonuclear fusion of deuterium, which means they are true planets. To classify an object as an exoplanet, it must meet the same size and mass criteria as planets in our Solar System. Scientists use various methods to detect exoplanets, with transit photometry and Doppler spectroscopy being the most successful techniques.</a:t>
            </a:r>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t>4</a:t>
            </a:fld>
            <a:endParaRPr lang="en-US" dirty="0"/>
          </a:p>
        </p:txBody>
      </p:sp>
    </p:spTree>
    <p:extLst>
      <p:ext uri="{BB962C8B-B14F-4D97-AF65-F5344CB8AC3E}">
        <p14:creationId xmlns:p14="http://schemas.microsoft.com/office/powerpoint/2010/main" val="2439709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Our approach began by using publicly available datasets from NASA missions such as Kepler and TESS, which contain information about exoplanets. We carefully examined all the columns in these datasets, removing any irrelevant or redundant features like unique IDs and post-prediction labels. After evaluating several machine learning algorithms, we selected the Random Forest Classifier due to its robustness, interpretability, and strong performance in classification tasks. We continuously refined our feature selection and preprocessing steps to improve model performance. The accuracy, precision, and recall metrics were used to validate our results. Finally, we developed a user-friendly web application that allows users to make both single and batch predictions about exoplanets.</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5</a:t>
            </a:fld>
            <a:endParaRPr lang="en-US" dirty="0"/>
          </a:p>
        </p:txBody>
      </p:sp>
    </p:spTree>
    <p:extLst>
      <p:ext uri="{BB962C8B-B14F-4D97-AF65-F5344CB8AC3E}">
        <p14:creationId xmlns:p14="http://schemas.microsoft.com/office/powerpoint/2010/main" val="202840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Null Handling:</a:t>
            </a:r>
            <a:r>
              <a:rPr lang="en-US" sz="1200" b="0" i="0" kern="1200" dirty="0">
                <a:solidFill>
                  <a:schemeClr val="tx1"/>
                </a:solidFill>
                <a:effectLst/>
                <a:latin typeface="+mn-lt"/>
                <a:ea typeface="+mn-ea"/>
                <a:cs typeface="+mn-cs"/>
              </a:rPr>
              <a:t> In our dataset, we encountered missing values which can affect the performance of machine learning models. To handle these null values, we used a technique called imputation. Specifically, we replaced the missing values with the median of the respective columns. The median is a robust measure of central tendency that is less sensitive to outliers compared to the mean, ensuring that the imputed values are representative of the dataset.</a:t>
            </a:r>
          </a:p>
          <a:p>
            <a:r>
              <a:rPr lang="en-US" sz="1200" b="1" i="0" kern="1200" dirty="0">
                <a:solidFill>
                  <a:schemeClr val="tx1"/>
                </a:solidFill>
                <a:effectLst/>
                <a:latin typeface="+mn-lt"/>
                <a:ea typeface="+mn-ea"/>
                <a:cs typeface="+mn-cs"/>
              </a:rPr>
              <a:t>Scaling:</a:t>
            </a:r>
            <a:r>
              <a:rPr lang="en-US" sz="1200" b="0" i="0" kern="1200" dirty="0">
                <a:solidFill>
                  <a:schemeClr val="tx1"/>
                </a:solidFill>
                <a:effectLst/>
                <a:latin typeface="+mn-lt"/>
                <a:ea typeface="+mn-ea"/>
                <a:cs typeface="+mn-cs"/>
              </a:rPr>
              <a:t> To ensure that all features contribute equally to the model and to improve convergence during training, we normalized the features using </a:t>
            </a:r>
            <a:r>
              <a:rPr lang="en-US" sz="1200" b="0" i="0" kern="1200" dirty="0" err="1">
                <a:solidFill>
                  <a:schemeClr val="tx1"/>
                </a:solidFill>
                <a:effectLst/>
                <a:latin typeface="+mn-lt"/>
                <a:ea typeface="+mn-ea"/>
                <a:cs typeface="+mn-cs"/>
              </a:rPr>
              <a:t>RobustScaler</a:t>
            </a:r>
            <a:r>
              <a:rPr lang="en-US" sz="1200" b="0" i="0" kern="1200" dirty="0">
                <a:solidFill>
                  <a:schemeClr val="tx1"/>
                </a:solidFill>
                <a:effectLst/>
                <a:latin typeface="+mn-lt"/>
                <a:ea typeface="+mn-ea"/>
                <a:cs typeface="+mn-cs"/>
              </a:rPr>
              <a:t>. This scaler transforms the data by removing the median and scaling according to the interquartile range (IQR). Unlike other scaling methods, </a:t>
            </a:r>
            <a:r>
              <a:rPr lang="en-US" sz="1200" b="0" i="0" kern="1200" dirty="0" err="1">
                <a:solidFill>
                  <a:schemeClr val="tx1"/>
                </a:solidFill>
                <a:effectLst/>
                <a:latin typeface="+mn-lt"/>
                <a:ea typeface="+mn-ea"/>
                <a:cs typeface="+mn-cs"/>
              </a:rPr>
              <a:t>RobustScaler</a:t>
            </a:r>
            <a:r>
              <a:rPr lang="en-US" sz="1200" b="0" i="0" kern="1200" dirty="0">
                <a:solidFill>
                  <a:schemeClr val="tx1"/>
                </a:solidFill>
                <a:effectLst/>
                <a:latin typeface="+mn-lt"/>
                <a:ea typeface="+mn-ea"/>
                <a:cs typeface="+mn-cs"/>
              </a:rPr>
              <a:t> is effective in handling outliers, making it a suitable choice for our dataset. The normalized features are highlighted in green.</a:t>
            </a:r>
          </a:p>
          <a:p>
            <a:r>
              <a:rPr lang="en-US" sz="1200" b="1" i="0" kern="1200" dirty="0">
                <a:solidFill>
                  <a:schemeClr val="tx1"/>
                </a:solidFill>
                <a:effectLst/>
                <a:latin typeface="+mn-lt"/>
                <a:ea typeface="+mn-ea"/>
                <a:cs typeface="+mn-cs"/>
              </a:rPr>
              <a:t>Categorical Encoding:</a:t>
            </a:r>
            <a:r>
              <a:rPr lang="en-US" sz="1200" b="0" i="0" kern="1200" dirty="0">
                <a:solidFill>
                  <a:schemeClr val="tx1"/>
                </a:solidFill>
                <a:effectLst/>
                <a:latin typeface="+mn-lt"/>
                <a:ea typeface="+mn-ea"/>
                <a:cs typeface="+mn-cs"/>
              </a:rPr>
              <a:t> Our dataset included categorical columns, which contain non-numeric values. Machine learning algorithms require numerical input, so we converted these categorical columns into numerical codes using encoding techniques. One common method is one-hot encoding, which creates binary columns for each category. Another method is label encoding, which assigns a unique integer to each category. This conversion allows the model to process categorical data effectively.</a:t>
            </a:r>
          </a:p>
          <a:p>
            <a:r>
              <a:rPr lang="en-US" sz="1200" b="1" i="0" kern="1200" dirty="0">
                <a:solidFill>
                  <a:schemeClr val="tx1"/>
                </a:solidFill>
                <a:effectLst/>
                <a:latin typeface="+mn-lt"/>
                <a:ea typeface="+mn-ea"/>
                <a:cs typeface="+mn-cs"/>
              </a:rPr>
              <a:t>Feature Selection:</a:t>
            </a:r>
            <a:r>
              <a:rPr lang="en-US" sz="1200" b="0" i="0" kern="1200" dirty="0">
                <a:solidFill>
                  <a:schemeClr val="tx1"/>
                </a:solidFill>
                <a:effectLst/>
                <a:latin typeface="+mn-lt"/>
                <a:ea typeface="+mn-ea"/>
                <a:cs typeface="+mn-cs"/>
              </a:rPr>
              <a:t> To streamline our dataset and enhance model performance, we performed feature selection. This involved dropping columns that were irrelevant or redundant, such as unique IDs and post-prediction labels, which do not contribute to the predictive power of the model. We used techniques like correlation analysis and domain knowledge to identify and remove these columns. The irrelevant or redundant columns are highlighted in red.</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6</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our project, we initially implemented both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and Random Forest algorithms to identify exoplanets. After thorough evaluation, we decided to stick with the Random Forest Classifier due to the nature of our dataset, which is suited for classification tasks in supervised learning.</a:t>
            </a:r>
          </a:p>
          <a:p>
            <a:r>
              <a:rPr lang="en-US" sz="1200" b="1" i="0" kern="1200" dirty="0">
                <a:solidFill>
                  <a:schemeClr val="tx1"/>
                </a:solidFill>
                <a:effectLst/>
                <a:latin typeface="+mn-lt"/>
                <a:ea typeface="+mn-ea"/>
                <a:cs typeface="+mn-cs"/>
              </a:rPr>
              <a:t>Random Forest Classifier:</a:t>
            </a:r>
            <a:r>
              <a:rPr lang="en-US" sz="1200" b="0" i="0" kern="1200" dirty="0">
                <a:solidFill>
                  <a:schemeClr val="tx1"/>
                </a:solidFill>
                <a:effectLst/>
                <a:latin typeface="+mn-lt"/>
                <a:ea typeface="+mn-ea"/>
                <a:cs typeface="+mn-cs"/>
              </a:rPr>
              <a:t> Random Forest is an ensemble learning method that constructs multiple decision trees during training and outputs the mode of the classes for classification tasks. This algorithm is particularly effective for our dataset because it handles large datasets with higher dimensionality and provides robustness against overfitting. Additionally, Random Forest offers interpretability and strong performance metrics, making it an ideal choice for our classification problem.</a:t>
            </a:r>
          </a:p>
          <a:p>
            <a:r>
              <a:rPr lang="en-US" sz="1200" b="1" i="0" kern="1200" dirty="0" err="1">
                <a:solidFill>
                  <a:schemeClr val="tx1"/>
                </a:solidFill>
                <a:effectLst/>
                <a:latin typeface="+mn-lt"/>
                <a:ea typeface="+mn-ea"/>
                <a:cs typeface="+mn-cs"/>
              </a:rPr>
              <a:t>XGBoost</a:t>
            </a:r>
            <a:r>
              <a:rPr lang="en-US" sz="1200" b="1" i="0"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an optimized gradient boosting algorithm, was also considered for its efficiency and performance. However, despite its advantages, we observed that Random Forest provided better results for our specific dataset. </a:t>
            </a:r>
            <a:r>
              <a:rPr lang="en-US" sz="1200" b="0" i="0" kern="1200" dirty="0" err="1">
                <a:solidFill>
                  <a:schemeClr val="tx1"/>
                </a:solidFill>
                <a:effectLst/>
                <a:latin typeface="+mn-lt"/>
                <a:ea typeface="+mn-ea"/>
                <a:cs typeface="+mn-cs"/>
              </a:rPr>
              <a:t>XGBoost's</a:t>
            </a:r>
            <a:r>
              <a:rPr lang="en-US" sz="1200" b="0" i="0" kern="1200" dirty="0">
                <a:solidFill>
                  <a:schemeClr val="tx1"/>
                </a:solidFill>
                <a:effectLst/>
                <a:latin typeface="+mn-lt"/>
                <a:ea typeface="+mn-ea"/>
                <a:cs typeface="+mn-cs"/>
              </a:rPr>
              <a:t> complexity and sensitivity to hyperparameters required extensive tuning, which was not feasible given our dataset's characteristics.</a:t>
            </a:r>
          </a:p>
          <a:p>
            <a:r>
              <a:rPr lang="en-US" sz="1200" b="1" i="0" kern="1200" dirty="0">
                <a:solidFill>
                  <a:schemeClr val="tx1"/>
                </a:solidFill>
                <a:effectLst/>
                <a:latin typeface="+mn-lt"/>
                <a:ea typeface="+mn-ea"/>
                <a:cs typeface="+mn-cs"/>
              </a:rPr>
              <a:t>Deep Learning Considerations:</a:t>
            </a:r>
            <a:r>
              <a:rPr lang="en-US" sz="1200" b="0" i="0" kern="1200" dirty="0">
                <a:solidFill>
                  <a:schemeClr val="tx1"/>
                </a:solidFill>
                <a:effectLst/>
                <a:latin typeface="+mn-lt"/>
                <a:ea typeface="+mn-ea"/>
                <a:cs typeface="+mn-cs"/>
              </a:rPr>
              <a:t> While deep learning models like neural networks are powerful, they require large amounts of clean, well-distributed data. Our dataset contains outliers and is not compatible with such models. Neural networks are prone to overfitting with smaller datasets and outliers, making them less suitable for our current data.</a:t>
            </a:r>
          </a:p>
          <a:p>
            <a:r>
              <a:rPr lang="en-US" sz="1200" b="1" i="0" kern="1200" dirty="0">
                <a:solidFill>
                  <a:schemeClr val="tx1"/>
                </a:solidFill>
                <a:effectLst/>
                <a:latin typeface="+mn-lt"/>
                <a:ea typeface="+mn-ea"/>
                <a:cs typeface="+mn-cs"/>
              </a:rPr>
              <a:t>Performance Metrics:</a:t>
            </a:r>
            <a:r>
              <a:rPr lang="en-US" sz="1200" b="0" i="0" kern="1200" dirty="0">
                <a:solidFill>
                  <a:schemeClr val="tx1"/>
                </a:solidFill>
                <a:effectLst/>
                <a:latin typeface="+mn-lt"/>
                <a:ea typeface="+mn-ea"/>
                <a:cs typeface="+mn-cs"/>
              </a:rPr>
              <a:t> To validate our model, we used several key performance metrics:</a:t>
            </a:r>
          </a:p>
          <a:p>
            <a:r>
              <a:rPr lang="en-US" sz="1200" b="1" i="0" kern="1200" dirty="0">
                <a:solidFill>
                  <a:schemeClr val="tx1"/>
                </a:solidFill>
                <a:effectLst/>
                <a:latin typeface="+mn-lt"/>
                <a:ea typeface="+mn-ea"/>
                <a:cs typeface="+mn-cs"/>
              </a:rPr>
              <a:t>Accuracy:</a:t>
            </a:r>
            <a:r>
              <a:rPr lang="en-US" sz="1200" b="0" i="0" kern="1200" dirty="0">
                <a:solidFill>
                  <a:schemeClr val="tx1"/>
                </a:solidFill>
                <a:effectLst/>
                <a:latin typeface="+mn-lt"/>
                <a:ea typeface="+mn-ea"/>
                <a:cs typeface="+mn-cs"/>
              </a:rPr>
              <a:t> Measures the overall correctness of the model by calculating the ratio of correctly predicted instances to the total instances. It is a useful metric when the classes are balanced.</a:t>
            </a:r>
          </a:p>
          <a:p>
            <a:r>
              <a:rPr lang="en-US" sz="1200" b="0" i="0" kern="1200" dirty="0">
                <a:solidFill>
                  <a:schemeClr val="tx1"/>
                </a:solidFill>
                <a:effectLst/>
                <a:latin typeface="+mn-lt"/>
                <a:ea typeface="+mn-ea"/>
                <a:cs typeface="+mn-cs"/>
              </a:rPr>
              <a:t>[ \text{Accuracy} = \frac{\text{True Positives} + \text{True Negatives}}{\text{Total Instances}} ]</a:t>
            </a:r>
          </a:p>
          <a:p>
            <a:r>
              <a:rPr lang="en-US" sz="1200" b="1" i="0" kern="1200" dirty="0">
                <a:solidFill>
                  <a:schemeClr val="tx1"/>
                </a:solidFill>
                <a:effectLst/>
                <a:latin typeface="+mn-lt"/>
                <a:ea typeface="+mn-ea"/>
                <a:cs typeface="+mn-cs"/>
              </a:rPr>
              <a:t>Precision:</a:t>
            </a:r>
            <a:r>
              <a:rPr lang="en-US" sz="1200" b="0" i="0" kern="1200" dirty="0">
                <a:solidFill>
                  <a:schemeClr val="tx1"/>
                </a:solidFill>
                <a:effectLst/>
                <a:latin typeface="+mn-lt"/>
                <a:ea typeface="+mn-ea"/>
                <a:cs typeface="+mn-cs"/>
              </a:rPr>
              <a:t> Indicates the proportion of true positive predictions among all positive predictions. It is crucial when the cost of false positives is high.</a:t>
            </a:r>
          </a:p>
          <a:p>
            <a:r>
              <a:rPr lang="en-US" sz="1200" b="0" i="0" kern="1200" dirty="0">
                <a:solidFill>
                  <a:schemeClr val="tx1"/>
                </a:solidFill>
                <a:effectLst/>
                <a:latin typeface="+mn-lt"/>
                <a:ea typeface="+mn-ea"/>
                <a:cs typeface="+mn-cs"/>
              </a:rPr>
              <a:t>[ \text{Precision} = \frac{\text{True Positives}}{\text{True Positives} + \text{False Positives}} ]</a:t>
            </a:r>
          </a:p>
          <a:p>
            <a:r>
              <a:rPr lang="en-US" sz="1200" b="1" i="0" kern="1200" dirty="0">
                <a:solidFill>
                  <a:schemeClr val="tx1"/>
                </a:solidFill>
                <a:effectLst/>
                <a:latin typeface="+mn-lt"/>
                <a:ea typeface="+mn-ea"/>
                <a:cs typeface="+mn-cs"/>
              </a:rPr>
              <a:t>Recall (Sensitivity):</a:t>
            </a:r>
            <a:r>
              <a:rPr lang="en-US" sz="1200" b="0" i="0" kern="1200" dirty="0">
                <a:solidFill>
                  <a:schemeClr val="tx1"/>
                </a:solidFill>
                <a:effectLst/>
                <a:latin typeface="+mn-lt"/>
                <a:ea typeface="+mn-ea"/>
                <a:cs typeface="+mn-cs"/>
              </a:rPr>
              <a:t> Measures the proportion of true positive predictions among all actual positive instances. It is important when the cost of false negatives is high.</a:t>
            </a:r>
          </a:p>
          <a:p>
            <a:r>
              <a:rPr lang="en-US" sz="1200" b="0" i="0" kern="1200" dirty="0">
                <a:solidFill>
                  <a:schemeClr val="tx1"/>
                </a:solidFill>
                <a:effectLst/>
                <a:latin typeface="+mn-lt"/>
                <a:ea typeface="+mn-ea"/>
                <a:cs typeface="+mn-cs"/>
              </a:rPr>
              <a:t>[ \text{Recall} = \frac{\text{True Positives}}{\text{True Positives} + \text{False Negatives}} ]</a:t>
            </a:r>
          </a:p>
          <a:p>
            <a:r>
              <a:rPr lang="en-US" sz="1200" b="1" i="0" kern="1200" dirty="0">
                <a:solidFill>
                  <a:schemeClr val="tx1"/>
                </a:solidFill>
                <a:effectLst/>
                <a:latin typeface="+mn-lt"/>
                <a:ea typeface="+mn-ea"/>
                <a:cs typeface="+mn-cs"/>
              </a:rPr>
              <a:t>F1 Score:</a:t>
            </a:r>
            <a:r>
              <a:rPr lang="en-US" sz="1200" b="0" i="0" kern="1200" dirty="0">
                <a:solidFill>
                  <a:schemeClr val="tx1"/>
                </a:solidFill>
                <a:effectLst/>
                <a:latin typeface="+mn-lt"/>
                <a:ea typeface="+mn-ea"/>
                <a:cs typeface="+mn-cs"/>
              </a:rPr>
              <a:t> A harmonized mean of precision and recall, providing a single metric that balances both concerns.</a:t>
            </a:r>
          </a:p>
          <a:p>
            <a:r>
              <a:rPr lang="en-US" sz="1200" b="0" i="0" kern="1200" dirty="0">
                <a:solidFill>
                  <a:schemeClr val="tx1"/>
                </a:solidFill>
                <a:effectLst/>
                <a:latin typeface="+mn-lt"/>
                <a:ea typeface="+mn-ea"/>
                <a:cs typeface="+mn-cs"/>
              </a:rPr>
              <a:t>[ \text{F1 Score} = 2 \times \frac{\text{Precision} \times \text{Recall}}{\text{Precision} + \text{Recall}} ]</a:t>
            </a:r>
          </a:p>
          <a:p>
            <a:r>
              <a:rPr lang="en-US" sz="1200" b="0" i="0" kern="1200" dirty="0">
                <a:solidFill>
                  <a:schemeClr val="tx1"/>
                </a:solidFill>
                <a:effectLst/>
                <a:latin typeface="+mn-lt"/>
                <a:ea typeface="+mn-ea"/>
                <a:cs typeface="+mn-cs"/>
              </a:rPr>
              <a:t>By using these metrics, we ensured that our Random Forest model provided reliable and accurate predictions for exoplanet identification.</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8</a:t>
            </a:fld>
            <a:endParaRPr lang="en-US" dirty="0"/>
          </a:p>
        </p:txBody>
      </p:sp>
    </p:spTree>
    <p:extLst>
      <p:ext uri="{BB962C8B-B14F-4D97-AF65-F5344CB8AC3E}">
        <p14:creationId xmlns:p14="http://schemas.microsoft.com/office/powerpoint/2010/main" val="454121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are excited to present our application, which has been hosted on Render. You can access it via the following link: </a:t>
            </a:r>
            <a:r>
              <a:rPr lang="en-US" sz="1200" b="0" i="0" u="sng" kern="1200" dirty="0">
                <a:solidFill>
                  <a:schemeClr val="tx1"/>
                </a:solidFill>
                <a:effectLst/>
                <a:latin typeface="+mn-lt"/>
                <a:ea typeface="+mn-ea"/>
                <a:cs typeface="+mn-cs"/>
                <a:hlinkClick r:id="rId3"/>
              </a:rPr>
              <a:t>https://deepskydivers.us</a:t>
            </a:r>
            <a:r>
              <a:rPr lang="en-US" sz="1200" b="0"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Technologies Used:</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Python:</a:t>
            </a:r>
            <a:r>
              <a:rPr lang="en-US" sz="1200" b="0" i="0" kern="1200" dirty="0">
                <a:solidFill>
                  <a:schemeClr val="tx1"/>
                </a:solidFill>
                <a:effectLst/>
                <a:latin typeface="+mn-lt"/>
                <a:ea typeface="+mn-ea"/>
                <a:cs typeface="+mn-cs"/>
              </a:rPr>
              <a:t> Utilized for backend development and implementing machine learning models.</a:t>
            </a:r>
          </a:p>
          <a:p>
            <a:r>
              <a:rPr lang="en-US" sz="1200" b="1" i="0" kern="1200" dirty="0">
                <a:solidFill>
                  <a:schemeClr val="tx1"/>
                </a:solidFill>
                <a:effectLst/>
                <a:latin typeface="+mn-lt"/>
                <a:ea typeface="+mn-ea"/>
                <a:cs typeface="+mn-cs"/>
              </a:rPr>
              <a:t>HTML:</a:t>
            </a:r>
            <a:r>
              <a:rPr lang="en-US" sz="1200" b="0" i="0" kern="1200" dirty="0">
                <a:solidFill>
                  <a:schemeClr val="tx1"/>
                </a:solidFill>
                <a:effectLst/>
                <a:latin typeface="+mn-lt"/>
                <a:ea typeface="+mn-ea"/>
                <a:cs typeface="+mn-cs"/>
              </a:rPr>
              <a:t> Structured the content and layout of our web application.</a:t>
            </a:r>
          </a:p>
          <a:p>
            <a:r>
              <a:rPr lang="en-US" sz="1200" b="1" i="0" kern="1200" dirty="0">
                <a:solidFill>
                  <a:schemeClr val="tx1"/>
                </a:solidFill>
                <a:effectLst/>
                <a:latin typeface="+mn-lt"/>
                <a:ea typeface="+mn-ea"/>
                <a:cs typeface="+mn-cs"/>
              </a:rPr>
              <a:t>CSS:</a:t>
            </a:r>
            <a:r>
              <a:rPr lang="en-US" sz="1200" b="0" i="0" kern="1200" dirty="0">
                <a:solidFill>
                  <a:schemeClr val="tx1"/>
                </a:solidFill>
                <a:effectLst/>
                <a:latin typeface="+mn-lt"/>
                <a:ea typeface="+mn-ea"/>
                <a:cs typeface="+mn-cs"/>
              </a:rPr>
              <a:t> Styled the web application to ensure a user-friendly interface.</a:t>
            </a:r>
          </a:p>
          <a:p>
            <a:r>
              <a:rPr lang="en-US" sz="1200" b="1" i="0" kern="1200" dirty="0">
                <a:solidFill>
                  <a:schemeClr val="tx1"/>
                </a:solidFill>
                <a:effectLst/>
                <a:latin typeface="+mn-lt"/>
                <a:ea typeface="+mn-ea"/>
                <a:cs typeface="+mn-cs"/>
              </a:rPr>
              <a:t>GitHub Pages:</a:t>
            </a:r>
            <a:r>
              <a:rPr lang="en-US" sz="1200" b="0" i="0" kern="1200" dirty="0">
                <a:solidFill>
                  <a:schemeClr val="tx1"/>
                </a:solidFill>
                <a:effectLst/>
                <a:latin typeface="+mn-lt"/>
                <a:ea typeface="+mn-ea"/>
                <a:cs typeface="+mn-cs"/>
              </a:rPr>
              <a:t> Managed version control and collaborated on the project.</a:t>
            </a:r>
          </a:p>
          <a:p>
            <a:r>
              <a:rPr lang="en-US" sz="1200" b="1" i="0" kern="1200" dirty="0">
                <a:solidFill>
                  <a:schemeClr val="tx1"/>
                </a:solidFill>
                <a:effectLst/>
                <a:latin typeface="+mn-lt"/>
                <a:ea typeface="+mn-ea"/>
                <a:cs typeface="+mn-cs"/>
              </a:rPr>
              <a:t>Render:</a:t>
            </a:r>
            <a:r>
              <a:rPr lang="en-US" sz="1200" b="0" i="0" kern="1200" dirty="0">
                <a:solidFill>
                  <a:schemeClr val="tx1"/>
                </a:solidFill>
                <a:effectLst/>
                <a:latin typeface="+mn-lt"/>
                <a:ea typeface="+mn-ea"/>
                <a:cs typeface="+mn-cs"/>
              </a:rPr>
              <a:t> Deployed our web application for easy access and scalability.</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9</a:t>
            </a:fld>
            <a:endParaRPr lang="en-US" dirty="0"/>
          </a:p>
        </p:txBody>
      </p:sp>
    </p:spTree>
    <p:extLst>
      <p:ext uri="{BB962C8B-B14F-4D97-AF65-F5344CB8AC3E}">
        <p14:creationId xmlns:p14="http://schemas.microsoft.com/office/powerpoint/2010/main" val="3522538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Scaling Datasets:</a:t>
            </a:r>
            <a:r>
              <a:rPr lang="en-US" sz="1200" b="0" i="0" kern="1200" dirty="0">
                <a:solidFill>
                  <a:schemeClr val="tx1"/>
                </a:solidFill>
                <a:effectLst/>
                <a:latin typeface="+mn-lt"/>
                <a:ea typeface="+mn-ea"/>
                <a:cs typeface="+mn-cs"/>
              </a:rPr>
              <a:t> One of the primary challenges was managing the large and varied datasets from NASA missions. We needed to ensure that the data was properly scaled to maintain consistency across different features. This required careful selection of scaling techniques, such as </a:t>
            </a:r>
            <a:r>
              <a:rPr lang="en-US" sz="1200" b="0" i="0" kern="1200" dirty="0" err="1">
                <a:solidFill>
                  <a:schemeClr val="tx1"/>
                </a:solidFill>
                <a:effectLst/>
                <a:latin typeface="+mn-lt"/>
                <a:ea typeface="+mn-ea"/>
                <a:cs typeface="+mn-cs"/>
              </a:rPr>
              <a:t>RobustScaler</a:t>
            </a:r>
            <a:r>
              <a:rPr lang="en-US" sz="1200" b="0" i="0" kern="1200" dirty="0">
                <a:solidFill>
                  <a:schemeClr val="tx1"/>
                </a:solidFill>
                <a:effectLst/>
                <a:latin typeface="+mn-lt"/>
                <a:ea typeface="+mn-ea"/>
                <a:cs typeface="+mn-cs"/>
              </a:rPr>
              <a:t>, to handle outliers effectively.</a:t>
            </a:r>
          </a:p>
          <a:p>
            <a:pPr lvl="1"/>
            <a:r>
              <a:rPr lang="en-US" sz="1200" b="1" i="0" kern="1200" dirty="0">
                <a:solidFill>
                  <a:schemeClr val="tx1"/>
                </a:solidFill>
                <a:effectLst/>
                <a:latin typeface="+mn-lt"/>
                <a:ea typeface="+mn-ea"/>
                <a:cs typeface="+mn-cs"/>
              </a:rPr>
              <a:t>Missing Values:</a:t>
            </a:r>
            <a:r>
              <a:rPr lang="en-US" sz="1200" b="0" i="0" kern="1200" dirty="0">
                <a:solidFill>
                  <a:schemeClr val="tx1"/>
                </a:solidFill>
                <a:effectLst/>
                <a:latin typeface="+mn-lt"/>
                <a:ea typeface="+mn-ea"/>
                <a:cs typeface="+mn-cs"/>
              </a:rPr>
              <a:t> Our datasets contained numerous missing values, which could significantly impact model performance. We addressed this by employing imputation techniques, specifically replacing missing values with the median of the respective columns. This approach minimized the distortion of the dataset and maintained its integrity.</a:t>
            </a:r>
          </a:p>
          <a:p>
            <a:r>
              <a:rPr lang="en-US" sz="1200" b="1" i="0" kern="1200" dirty="0">
                <a:solidFill>
                  <a:schemeClr val="tx1"/>
                </a:solidFill>
                <a:effectLst/>
                <a:latin typeface="+mn-lt"/>
                <a:ea typeface="+mn-ea"/>
                <a:cs typeface="+mn-cs"/>
              </a:rPr>
              <a:t>Ensuring Consistent Preprocessing for Training and Prediction:</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To achieve reliable and accurate predictions, it was crucial to maintain consistent preprocessing steps for both training and prediction phases. This included standardizing the processes of feature selection, scaling, and encoding. Any discrepancies in preprocessing could lead to inconsistencies in model performance, so we implemented rigorous checks and automated pipelines to ensure uniformity.</a:t>
            </a:r>
          </a:p>
          <a:p>
            <a:r>
              <a:rPr lang="en-US" sz="1200" b="1" i="0" kern="1200" dirty="0">
                <a:solidFill>
                  <a:schemeClr val="tx1"/>
                </a:solidFill>
                <a:effectLst/>
                <a:latin typeface="+mn-lt"/>
                <a:ea typeface="+mn-ea"/>
                <a:cs typeface="+mn-cs"/>
              </a:rPr>
              <a:t>Dealing with Imbalanced Classes: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Imbalanced classes in our dataset posed a significant challenge, as the number of positive instances (exoplanets) was much lower than the negative instances (non-exoplanets). This imbalance could lead to biased models favoring the majority class. To mitigate this, we employed techniques such as oversampling the minority class, </a:t>
            </a:r>
            <a:r>
              <a:rPr lang="en-US" sz="1200" b="0" i="0" kern="1200" dirty="0" err="1">
                <a:solidFill>
                  <a:schemeClr val="tx1"/>
                </a:solidFill>
                <a:effectLst/>
                <a:latin typeface="+mn-lt"/>
                <a:ea typeface="+mn-ea"/>
                <a:cs typeface="+mn-cs"/>
              </a:rPr>
              <a:t>undersampling</a:t>
            </a:r>
            <a:r>
              <a:rPr lang="en-US" sz="1200" b="0" i="0" kern="1200" dirty="0">
                <a:solidFill>
                  <a:schemeClr val="tx1"/>
                </a:solidFill>
                <a:effectLst/>
                <a:latin typeface="+mn-lt"/>
                <a:ea typeface="+mn-ea"/>
                <a:cs typeface="+mn-cs"/>
              </a:rPr>
              <a:t> the majority class, and using class weights in our Random Forest model to ensure balanced learning.</a:t>
            </a:r>
          </a:p>
          <a:p>
            <a:r>
              <a:rPr lang="en-US" sz="1200" b="1" i="0" kern="1200" dirty="0">
                <a:solidFill>
                  <a:schemeClr val="tx1"/>
                </a:solidFill>
                <a:effectLst/>
                <a:latin typeface="+mn-lt"/>
                <a:ea typeface="+mn-ea"/>
                <a:cs typeface="+mn-cs"/>
              </a:rPr>
              <a:t>Integrating Frontend and Backend Smoothly:</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Integrating the frontend and backend components of our web application required careful coordination and compatibility checks. The backend, developed in Python, needed to seamlessly communicate with the frontend, built using HTML and CSS. Ensuring smooth integration involved setting up APIs, managing data flow, and optimizing performance to provide a responsive and user-friendly experience. Additionally, deploying the application on Render required addressing deployment-specific challenges to ensure stability and scalability.</a:t>
            </a:r>
          </a:p>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t>10</a:t>
            </a:fld>
            <a:endParaRPr lang="en-US" dirty="0"/>
          </a:p>
        </p:txBody>
      </p:sp>
    </p:spTree>
    <p:extLst>
      <p:ext uri="{BB962C8B-B14F-4D97-AF65-F5344CB8AC3E}">
        <p14:creationId xmlns:p14="http://schemas.microsoft.com/office/powerpoint/2010/main" val="1721109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9429764-E305-A48D-5244-9BCD20902244}"/>
              </a:ext>
              <a:ext uri="{C183D7F6-B498-43B3-948B-1728B52AA6E4}">
                <adec:decorative xmlns:adec="http://schemas.microsoft.com/office/drawing/2017/decorative" val="1"/>
              </a:ext>
            </a:extLst>
          </p:cNvPr>
          <p:cNvGrpSpPr/>
          <p:nvPr userDrawn="1"/>
        </p:nvGrpSpPr>
        <p:grpSpPr>
          <a:xfrm>
            <a:off x="0" y="0"/>
            <a:ext cx="12192000" cy="8286859"/>
            <a:chOff x="0" y="1"/>
            <a:chExt cx="12192000" cy="8286859"/>
          </a:xfrm>
        </p:grpSpPr>
        <p:sp>
          <p:nvSpPr>
            <p:cNvPr id="7" name="Freeform 13">
              <a:extLst>
                <a:ext uri="{FF2B5EF4-FFF2-40B4-BE49-F238E27FC236}">
                  <a16:creationId xmlns:a16="http://schemas.microsoft.com/office/drawing/2014/main" id="{45F65CE3-2411-E8E5-B72E-F5CBEC4DDC55}"/>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B6B51B3-AA6C-9C5E-7032-5AEA05D45908}"/>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9" name="Freeform: Shape 13">
              <a:extLst>
                <a:ext uri="{FF2B5EF4-FFF2-40B4-BE49-F238E27FC236}">
                  <a16:creationId xmlns:a16="http://schemas.microsoft.com/office/drawing/2014/main" id="{4F28561D-5B3C-F08A-F7B5-48E6B74EAEBD}"/>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5">
              <a:extLst>
                <a:ext uri="{FF2B5EF4-FFF2-40B4-BE49-F238E27FC236}">
                  <a16:creationId xmlns:a16="http://schemas.microsoft.com/office/drawing/2014/main" id="{7BD7FF70-44B7-E753-26CD-E228B56C2517}"/>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DF9EE857-93B9-ACF6-2AB4-2A29C4B94776}"/>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Freeform: Shape 19">
              <a:extLst>
                <a:ext uri="{FF2B5EF4-FFF2-40B4-BE49-F238E27FC236}">
                  <a16:creationId xmlns:a16="http://schemas.microsoft.com/office/drawing/2014/main" id="{75030D84-5EEB-A095-3D43-0ED22BDB8406}"/>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26E6DE3E-6851-19AD-2E60-22F006238173}"/>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5184474" y="2949739"/>
            <a:ext cx="6261291" cy="2396686"/>
          </a:xfrm>
        </p:spPr>
        <p:txBody>
          <a:bodyPr anchor="b" anchorCtr="0">
            <a:noAutofit/>
          </a:bodyPr>
          <a:lstStyle>
            <a:lvl1pPr algn="r">
              <a:defRPr sz="44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able">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21BD3DB-6F51-C1AE-FF0E-D0BDCB55F30B}"/>
              </a:ext>
              <a:ext uri="{C183D7F6-B498-43B3-948B-1728B52AA6E4}">
                <adec:decorative xmlns:adec="http://schemas.microsoft.com/office/drawing/2017/decorative" val="1"/>
              </a:ext>
            </a:extLst>
          </p:cNvPr>
          <p:cNvGrpSpPr/>
          <p:nvPr userDrawn="1"/>
        </p:nvGrpSpPr>
        <p:grpSpPr>
          <a:xfrm>
            <a:off x="123536" y="2"/>
            <a:ext cx="11220225" cy="6857998"/>
            <a:chOff x="123536" y="2"/>
            <a:chExt cx="11220225" cy="6857998"/>
          </a:xfrm>
        </p:grpSpPr>
        <p:sp>
          <p:nvSpPr>
            <p:cNvPr id="12" name="Freeform: Shape 7">
              <a:extLst>
                <a:ext uri="{FF2B5EF4-FFF2-40B4-BE49-F238E27FC236}">
                  <a16:creationId xmlns:a16="http://schemas.microsoft.com/office/drawing/2014/main" id="{59903C17-0733-BE0C-7392-283FEC2E98B0}"/>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5"/>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1">
              <a:extLst>
                <a:ext uri="{FF2B5EF4-FFF2-40B4-BE49-F238E27FC236}">
                  <a16:creationId xmlns:a16="http://schemas.microsoft.com/office/drawing/2014/main" id="{898A3450-9C87-13ED-79CC-F4F65D14FF72}"/>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825625"/>
            <a:ext cx="2882462" cy="4297678"/>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038599" y="1825625"/>
            <a:ext cx="7315199" cy="4297680"/>
          </a:xfrm>
        </p:spPr>
        <p:txBody>
          <a:bodyPr>
            <a:normAutofit/>
          </a:bodyPr>
          <a:lstStyle>
            <a:lvl1pPr marL="0" indent="0">
              <a:buNone/>
              <a:defRPr sz="240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C9E48E62-80B4-49D3-A21A-4DDC0C9E79BB}" type="datetime1">
              <a:rPr lang="en-US" smtClean="0"/>
              <a:t>10/5/2025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9FE4C84-13A1-72EA-6541-7C8FDDEA71C0}"/>
              </a:ext>
              <a:ext uri="{C183D7F6-B498-43B3-948B-1728B52AA6E4}">
                <adec:decorative xmlns:adec="http://schemas.microsoft.com/office/drawing/2017/decorative" val="1"/>
              </a:ext>
            </a:extLst>
          </p:cNvPr>
          <p:cNvSpPr/>
          <p:nvPr userDrawn="1"/>
        </p:nvSpPr>
        <p:spPr>
          <a:xfrm>
            <a:off x="361563" y="5800859"/>
            <a:ext cx="692016" cy="692016"/>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0468883-4E51-D3BD-E1C6-601ED9B6EF0E}"/>
              </a:ext>
              <a:ext uri="{C183D7F6-B498-43B3-948B-1728B52AA6E4}">
                <adec:decorative xmlns:adec="http://schemas.microsoft.com/office/drawing/2017/decorative" val="1"/>
              </a:ext>
            </a:extLst>
          </p:cNvPr>
          <p:cNvSpPr/>
          <p:nvPr userDrawn="1"/>
        </p:nvSpPr>
        <p:spPr>
          <a:xfrm rot="21438747" flipV="1">
            <a:off x="7967025" y="2530995"/>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9">
            <a:extLst>
              <a:ext uri="{FF2B5EF4-FFF2-40B4-BE49-F238E27FC236}">
                <a16:creationId xmlns:a16="http://schemas.microsoft.com/office/drawing/2014/main" id="{111AEF3F-9A86-45CE-4817-E3E6863DC09A}"/>
              </a:ext>
              <a:ext uri="{C183D7F6-B498-43B3-948B-1728B52AA6E4}">
                <adec:decorative xmlns:adec="http://schemas.microsoft.com/office/drawing/2017/decorative" val="1"/>
              </a:ext>
            </a:extLst>
          </p:cNvPr>
          <p:cNvSpPr/>
          <p:nvPr userDrawn="1"/>
        </p:nvSpPr>
        <p:spPr>
          <a:xfrm flipH="1">
            <a:off x="11764789" y="390570"/>
            <a:ext cx="437721" cy="797078"/>
          </a:xfrm>
          <a:custGeom>
            <a:avLst/>
            <a:gdLst>
              <a:gd name="connsiteX0" fmla="*/ 28069 w 437721"/>
              <a:gd name="connsiteY0" fmla="*/ 0 h 797078"/>
              <a:gd name="connsiteX1" fmla="*/ 437721 w 437721"/>
              <a:gd name="connsiteY1" fmla="*/ 398539 h 797078"/>
              <a:gd name="connsiteX2" fmla="*/ 28069 w 437721"/>
              <a:gd name="connsiteY2" fmla="*/ 797078 h 797078"/>
              <a:gd name="connsiteX3" fmla="*/ 0 w 437721"/>
              <a:gd name="connsiteY3" fmla="*/ 794325 h 797078"/>
              <a:gd name="connsiteX4" fmla="*/ 0 w 437721"/>
              <a:gd name="connsiteY4" fmla="*/ 2753 h 797078"/>
              <a:gd name="connsiteX5" fmla="*/ 28069 w 437721"/>
              <a:gd name="connsiteY5" fmla="*/ 0 h 79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721" h="797078">
                <a:moveTo>
                  <a:pt x="28069" y="0"/>
                </a:moveTo>
                <a:cubicBezTo>
                  <a:pt x="254314" y="0"/>
                  <a:pt x="437721" y="178432"/>
                  <a:pt x="437721" y="398539"/>
                </a:cubicBezTo>
                <a:cubicBezTo>
                  <a:pt x="437721" y="618646"/>
                  <a:pt x="254314" y="797078"/>
                  <a:pt x="28069" y="797078"/>
                </a:cubicBezTo>
                <a:lnTo>
                  <a:pt x="0" y="794325"/>
                </a:lnTo>
                <a:lnTo>
                  <a:pt x="0" y="2753"/>
                </a:lnTo>
                <a:lnTo>
                  <a:pt x="28069" y="0"/>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9" name="Content Placeholder 2">
            <a:extLst>
              <a:ext uri="{FF2B5EF4-FFF2-40B4-BE49-F238E27FC236}">
                <a16:creationId xmlns:a16="http://schemas.microsoft.com/office/drawing/2014/main" id="{F5A792C8-BB21-CDAF-668C-C1EFF45540C6}"/>
              </a:ext>
            </a:extLst>
          </p:cNvPr>
          <p:cNvSpPr>
            <a:spLocks noGrp="1"/>
          </p:cNvSpPr>
          <p:nvPr>
            <p:ph sz="half" idx="13" hasCustomPrompt="1"/>
          </p:nvPr>
        </p:nvSpPr>
        <p:spPr>
          <a:xfrm>
            <a:off x="838200" y="1825625"/>
            <a:ext cx="6934200" cy="4297680"/>
          </a:xfrm>
          <a:noFill/>
        </p:spPr>
        <p:txBody>
          <a:bodyPr vert="horz" lIns="91440" tIns="45720" rIns="91440" bIns="45720" rtlCol="0" anchor="t">
            <a:normAutofit/>
          </a:bodyPr>
          <a:lstStyle>
            <a:lvl1pPr marL="0" indent="0">
              <a:spcBef>
                <a:spcPts val="1000"/>
              </a:spcBef>
              <a:spcAft>
                <a:spcPts val="800"/>
              </a:spcAft>
              <a:buNone/>
              <a:defRPr sz="1800"/>
            </a:lvl1pPr>
            <a:lvl2pPr>
              <a:spcBef>
                <a:spcPts val="500"/>
              </a:spcBef>
              <a:spcAft>
                <a:spcPts val="800"/>
              </a:spcAft>
              <a:buClr>
                <a:schemeClr val="accent2"/>
              </a:buClr>
              <a:defRPr sz="1800"/>
            </a:lvl2pPr>
            <a:lvl3pPr>
              <a:spcBef>
                <a:spcPts val="1000"/>
              </a:spcBef>
              <a:buClr>
                <a:schemeClr val="accent2"/>
              </a:buClr>
              <a:defRPr sz="1800"/>
            </a:lvl3pPr>
            <a:lvl4pPr>
              <a:spcBef>
                <a:spcPts val="1000"/>
              </a:spcBef>
              <a:buClr>
                <a:schemeClr val="accent2"/>
              </a:buClr>
              <a:defRPr sz="1800"/>
            </a:lvl4pPr>
            <a:lvl5pPr>
              <a:spcBef>
                <a:spcPts val="1000"/>
              </a:spcBef>
              <a:buClr>
                <a:schemeClr val="accent2"/>
              </a:buCl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800" dirty="0">
              <a:latin typeface="Avenir Next LT Pro" panose="020B0504020202020204" pitchFamily="34" charset="77"/>
            </a:endParaRP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03029" y="1825625"/>
            <a:ext cx="3450771" cy="4297680"/>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B5764C06-37CA-4D2F-A737-1D20E11F2194}" type="datetime1">
              <a:rPr lang="en-US" smtClean="0"/>
              <a:t>10/5/2025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p>
            <a:r>
              <a:rPr lang="en-US" dirty="0"/>
              <a:t>Click to add title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BD11B3A1-5B13-4099-A243-26F8112F5932}" type="datetime1">
              <a:rPr lang="en-US" smtClean="0"/>
              <a:t>10/5/2025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1825625"/>
            <a:ext cx="10515600" cy="4297680"/>
          </a:xfrm>
        </p:spPr>
        <p:txBody>
          <a:bodyPr>
            <a:normAutofit/>
          </a:bodyPr>
          <a:lstStyle>
            <a:lvl1pPr>
              <a:defRPr sz="2400"/>
            </a:lvl1pPr>
          </a:lstStyle>
          <a:p>
            <a:r>
              <a:rPr lang="en-US"/>
              <a:t>Click icon to add table</a:t>
            </a:r>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7B7232D-F1A6-B6C3-3BBF-E834CC7CDC8E}"/>
              </a:ext>
              <a:ext uri="{C183D7F6-B498-43B3-948B-1728B52AA6E4}">
                <adec:decorative xmlns:adec="http://schemas.microsoft.com/office/drawing/2017/decorative" val="1"/>
              </a:ext>
            </a:extLst>
          </p:cNvPr>
          <p:cNvGrpSpPr/>
          <p:nvPr userDrawn="1"/>
        </p:nvGrpSpPr>
        <p:grpSpPr>
          <a:xfrm>
            <a:off x="0" y="0"/>
            <a:ext cx="5930138" cy="6858001"/>
            <a:chOff x="0" y="-1"/>
            <a:chExt cx="5930138" cy="6858001"/>
          </a:xfrm>
        </p:grpSpPr>
        <p:sp>
          <p:nvSpPr>
            <p:cNvPr id="8" name="Oval 7">
              <a:extLst>
                <a:ext uri="{FF2B5EF4-FFF2-40B4-BE49-F238E27FC236}">
                  <a16:creationId xmlns:a16="http://schemas.microsoft.com/office/drawing/2014/main" id="{0D306340-6BFD-FE3D-535B-B59C1C44EDDA}"/>
                </a:ext>
              </a:extLst>
            </p:cNvPr>
            <p:cNvSpPr/>
            <p:nvPr userDrawn="1"/>
          </p:nvSpPr>
          <p:spPr>
            <a:xfrm>
              <a:off x="383877" y="778462"/>
              <a:ext cx="5315035" cy="5315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1">
              <a:extLst>
                <a:ext uri="{FF2B5EF4-FFF2-40B4-BE49-F238E27FC236}">
                  <a16:creationId xmlns:a16="http://schemas.microsoft.com/office/drawing/2014/main" id="{338E6C4B-ABF3-8B7E-8DCF-A93F69C712B1}"/>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6F90F99F-B12A-E8F9-5A86-D76B201D6308}"/>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5">
              <a:extLst>
                <a:ext uri="{FF2B5EF4-FFF2-40B4-BE49-F238E27FC236}">
                  <a16:creationId xmlns:a16="http://schemas.microsoft.com/office/drawing/2014/main" id="{BFA99EFE-81BC-95EA-FA61-B7199AD98A74}"/>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7">
              <a:extLst>
                <a:ext uri="{FF2B5EF4-FFF2-40B4-BE49-F238E27FC236}">
                  <a16:creationId xmlns:a16="http://schemas.microsoft.com/office/drawing/2014/main" id="{DD9FC028-D877-28FE-C646-DBD85D932641}"/>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21">
              <a:extLst>
                <a:ext uri="{FF2B5EF4-FFF2-40B4-BE49-F238E27FC236}">
                  <a16:creationId xmlns:a16="http://schemas.microsoft.com/office/drawing/2014/main" id="{AA0AFFE9-F0C2-BDA0-BF87-9977706AB6A8}"/>
                </a:ext>
              </a:extLst>
            </p:cNvPr>
            <p:cNvSpPr/>
            <p:nvPr userDrawn="1"/>
          </p:nvSpPr>
          <p:spPr>
            <a:xfrm flipH="1">
              <a:off x="4364198"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383876" y="764502"/>
            <a:ext cx="5315035" cy="5328996"/>
          </a:xfrm>
        </p:spPr>
        <p:txBody>
          <a:bodyPr>
            <a:noAutofit/>
          </a:bodyPr>
          <a:lstStyle>
            <a:lvl1pPr algn="ctr">
              <a:defRPr sz="4400">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605455" y="755171"/>
            <a:ext cx="4619937" cy="5315035"/>
          </a:xfrm>
        </p:spPr>
        <p:txBody>
          <a:bodyPr anchor="ctr" anchorCtr="0">
            <a:normAutofit/>
          </a:bodyPr>
          <a:lstStyle>
            <a:lvl1pPr marL="0" indent="0">
              <a:spcBef>
                <a:spcPts val="1000"/>
              </a:spcBef>
              <a:spcAft>
                <a:spcPts val="800"/>
              </a:spcAft>
              <a:buNone/>
              <a:defRPr sz="2400"/>
            </a:lvl1pPr>
            <a:lvl2pPr marL="800100" indent="-342900">
              <a:spcBef>
                <a:spcPts val="1000"/>
              </a:spcBef>
              <a:spcAft>
                <a:spcPts val="800"/>
              </a:spcAft>
              <a:buClr>
                <a:schemeClr val="accent2"/>
              </a:buClr>
              <a:buFont typeface="Arial" panose="020B0604020202020204" pitchFamily="34" charset="0"/>
              <a:buChar char="•"/>
              <a:defRPr sz="2000"/>
            </a:lvl2pPr>
            <a:lvl3pPr marL="1200150" indent="-285750">
              <a:spcBef>
                <a:spcPts val="1000"/>
              </a:spcBef>
              <a:spcAft>
                <a:spcPts val="800"/>
              </a:spcAft>
              <a:buClr>
                <a:schemeClr val="accent2"/>
              </a:buClr>
              <a:buFont typeface="Arial" panose="020B0604020202020204" pitchFamily="34" charset="0"/>
              <a:buChar char="•"/>
              <a:defRPr sz="1800"/>
            </a:lvl3pPr>
            <a:lvl4pPr marL="1657350" indent="-285750">
              <a:spcBef>
                <a:spcPts val="1000"/>
              </a:spcBef>
              <a:spcAft>
                <a:spcPts val="800"/>
              </a:spcAft>
              <a:buClr>
                <a:schemeClr val="accent2"/>
              </a:buClr>
              <a:buFont typeface="Arial" panose="020B0604020202020204" pitchFamily="34" charset="0"/>
              <a:buChar char="•"/>
              <a:defRPr sz="1600"/>
            </a:lvl4pPr>
            <a:lvl5pPr marL="2114550" indent="-285750">
              <a:spcBef>
                <a:spcPts val="1000"/>
              </a:spcBef>
              <a:spcAft>
                <a:spcPts val="800"/>
              </a:spcAft>
              <a:buClr>
                <a:schemeClr val="accent2"/>
              </a:buClr>
              <a:buFont typeface="Arial" panose="020B0604020202020204" pitchFamily="34" charset="0"/>
              <a:buChar char="•"/>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3C393DDB-2F00-4207-A463-1E4D6AE0295F}" type="datetime1">
              <a:rPr lang="en-US" smtClean="0"/>
              <a:t>10/5/2025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E96D25F-53A2-6217-84B4-7EB874F0B372}"/>
              </a:ext>
              <a:ext uri="{C183D7F6-B498-43B3-948B-1728B52AA6E4}">
                <adec:decorative xmlns:adec="http://schemas.microsoft.com/office/drawing/2017/decorative" val="1"/>
              </a:ext>
            </a:extLst>
          </p:cNvPr>
          <p:cNvGrpSpPr/>
          <p:nvPr userDrawn="1"/>
        </p:nvGrpSpPr>
        <p:grpSpPr>
          <a:xfrm>
            <a:off x="489189" y="941148"/>
            <a:ext cx="11182430" cy="4797821"/>
            <a:chOff x="489189" y="941148"/>
            <a:chExt cx="11182430" cy="4797821"/>
          </a:xfrm>
        </p:grpSpPr>
        <p:sp>
          <p:nvSpPr>
            <p:cNvPr id="8" name="Oval 7">
              <a:extLst>
                <a:ext uri="{FF2B5EF4-FFF2-40B4-BE49-F238E27FC236}">
                  <a16:creationId xmlns:a16="http://schemas.microsoft.com/office/drawing/2014/main" id="{A50FA62D-C8AE-52B8-1712-6116756D1A83}"/>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Arc 8">
              <a:extLst>
                <a:ext uri="{FF2B5EF4-FFF2-40B4-BE49-F238E27FC236}">
                  <a16:creationId xmlns:a16="http://schemas.microsoft.com/office/drawing/2014/main" id="{1D2D6A01-57CF-3C0B-968C-E5A8FD352320}"/>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Oval 9">
              <a:extLst>
                <a:ext uri="{FF2B5EF4-FFF2-40B4-BE49-F238E27FC236}">
                  <a16:creationId xmlns:a16="http://schemas.microsoft.com/office/drawing/2014/main" id="{410BEFAA-C349-7DB1-1827-0FA48A430AD8}"/>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09957" y="1119031"/>
            <a:ext cx="4384736" cy="4619938"/>
          </a:xfrm>
        </p:spPr>
        <p:txBody>
          <a:bodyPr>
            <a:noAutofit/>
          </a:bodyPr>
          <a:lstStyle>
            <a:lvl1pPr algn="ctr">
              <a:defRPr>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801708" y="554942"/>
            <a:ext cx="5552091" cy="5768220"/>
          </a:xfrm>
        </p:spPr>
        <p:txBody>
          <a:bodyPr anchor="ctr" anchorCtr="0">
            <a:normAutofit/>
          </a:bodyPr>
          <a:lstStyle>
            <a:lvl1pPr marL="0" indent="0">
              <a:spcBef>
                <a:spcPts val="1000"/>
              </a:spcBef>
              <a:spcAft>
                <a:spcPts val="800"/>
              </a:spcAft>
              <a:buNone/>
              <a:defRPr sz="2400"/>
            </a:lvl1pPr>
            <a:lvl2pPr marL="800100" indent="-342900">
              <a:spcBef>
                <a:spcPts val="1000"/>
              </a:spcBef>
              <a:spcAft>
                <a:spcPts val="800"/>
              </a:spcAft>
              <a:buClr>
                <a:schemeClr val="accent2"/>
              </a:buClr>
              <a:buFont typeface="Arial" panose="020B0604020202020204" pitchFamily="34" charset="0"/>
              <a:buChar char="•"/>
              <a:defRPr sz="2000"/>
            </a:lvl2pPr>
            <a:lvl3pPr marL="1200150" indent="-285750">
              <a:spcBef>
                <a:spcPts val="1000"/>
              </a:spcBef>
              <a:spcAft>
                <a:spcPts val="800"/>
              </a:spcAft>
              <a:buClr>
                <a:schemeClr val="accent2"/>
              </a:buClr>
              <a:buFont typeface="Arial" panose="020B0604020202020204" pitchFamily="34" charset="0"/>
              <a:buChar char="•"/>
              <a:defRPr sz="1800"/>
            </a:lvl3pPr>
            <a:lvl4pPr marL="1657350" indent="-285750">
              <a:spcBef>
                <a:spcPts val="1000"/>
              </a:spcBef>
              <a:spcAft>
                <a:spcPts val="800"/>
              </a:spcAft>
              <a:buClr>
                <a:schemeClr val="accent2"/>
              </a:buClr>
              <a:buFont typeface="Arial" panose="020B0604020202020204" pitchFamily="34" charset="0"/>
              <a:buChar char="•"/>
              <a:defRPr sz="1600"/>
            </a:lvl4pPr>
            <a:lvl5pPr marL="2114550" indent="-285750">
              <a:spcBef>
                <a:spcPts val="1000"/>
              </a:spcBef>
              <a:spcAft>
                <a:spcPts val="800"/>
              </a:spcAft>
              <a:buClr>
                <a:schemeClr val="accent2"/>
              </a:buClr>
              <a:buFont typeface="Arial" panose="020B0604020202020204" pitchFamily="34" charset="0"/>
              <a:buChar char="•"/>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bg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9EF93C3C-09E9-6CD0-EF4B-6DE09539EE7A}"/>
              </a:ext>
            </a:extLst>
          </p:cNvPr>
          <p:cNvSpPr>
            <a:spLocks noGrp="1"/>
          </p:cNvSpPr>
          <p:nvPr>
            <p:ph type="pic" sz="quarter" idx="10" hasCustomPrompt="1"/>
          </p:nvPr>
        </p:nvSpPr>
        <p:spPr>
          <a:xfrm>
            <a:off x="0" y="0"/>
            <a:ext cx="12192000" cy="6858000"/>
          </a:xfrm>
          <a:custGeom>
            <a:avLst/>
            <a:gdLst>
              <a:gd name="connsiteX0" fmla="*/ 9011782 w 12192000"/>
              <a:gd name="connsiteY0" fmla="*/ 4817511 h 6858000"/>
              <a:gd name="connsiteX1" fmla="*/ 8937059 w 12192000"/>
              <a:gd name="connsiteY1" fmla="*/ 4972626 h 6858000"/>
              <a:gd name="connsiteX2" fmla="*/ 8588084 w 12192000"/>
              <a:gd name="connsiteY2" fmla="*/ 5489438 h 6858000"/>
              <a:gd name="connsiteX3" fmla="*/ 8565206 w 12192000"/>
              <a:gd name="connsiteY3" fmla="*/ 5514611 h 6858000"/>
              <a:gd name="connsiteX4" fmla="*/ 8569944 w 12192000"/>
              <a:gd name="connsiteY4" fmla="*/ 5520198 h 6858000"/>
              <a:gd name="connsiteX5" fmla="*/ 8878607 w 12192000"/>
              <a:gd name="connsiteY5" fmla="*/ 5644582 h 6858000"/>
              <a:gd name="connsiteX6" fmla="*/ 9315123 w 12192000"/>
              <a:gd name="connsiteY6" fmla="*/ 5219907 h 6858000"/>
              <a:gd name="connsiteX7" fmla="*/ 9048519 w 12192000"/>
              <a:gd name="connsiteY7" fmla="*/ 4828605 h 6858000"/>
              <a:gd name="connsiteX8" fmla="*/ 6096000 w 12192000"/>
              <a:gd name="connsiteY8" fmla="*/ 200625 h 6858000"/>
              <a:gd name="connsiteX9" fmla="*/ 2867625 w 12192000"/>
              <a:gd name="connsiteY9" fmla="*/ 3429000 h 6858000"/>
              <a:gd name="connsiteX10" fmla="*/ 6096000 w 12192000"/>
              <a:gd name="connsiteY10" fmla="*/ 6657375 h 6858000"/>
              <a:gd name="connsiteX11" fmla="*/ 9324375 w 12192000"/>
              <a:gd name="connsiteY11" fmla="*/ 3429000 h 6858000"/>
              <a:gd name="connsiteX12" fmla="*/ 6096000 w 12192000"/>
              <a:gd name="connsiteY12" fmla="*/ 200625 h 6858000"/>
              <a:gd name="connsiteX13" fmla="*/ 0 w 12192000"/>
              <a:gd name="connsiteY13" fmla="*/ 0 h 6858000"/>
              <a:gd name="connsiteX14" fmla="*/ 12192000 w 12192000"/>
              <a:gd name="connsiteY14" fmla="*/ 0 h 6858000"/>
              <a:gd name="connsiteX15" fmla="*/ 12192000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9011782" y="4817511"/>
                </a:moveTo>
                <a:lnTo>
                  <a:pt x="8937059" y="4972626"/>
                </a:lnTo>
                <a:cubicBezTo>
                  <a:pt x="8837255" y="5156349"/>
                  <a:pt x="8720206" y="5329344"/>
                  <a:pt x="8588084" y="5489438"/>
                </a:cubicBezTo>
                <a:lnTo>
                  <a:pt x="8565206" y="5514611"/>
                </a:lnTo>
                <a:lnTo>
                  <a:pt x="8569944" y="5520198"/>
                </a:lnTo>
                <a:cubicBezTo>
                  <a:pt x="8648938" y="5597049"/>
                  <a:pt x="8758066" y="5644582"/>
                  <a:pt x="8878607" y="5644582"/>
                </a:cubicBezTo>
                <a:cubicBezTo>
                  <a:pt x="9119688" y="5644582"/>
                  <a:pt x="9315123" y="5454449"/>
                  <a:pt x="9315123" y="5219907"/>
                </a:cubicBezTo>
                <a:cubicBezTo>
                  <a:pt x="9315123" y="5044001"/>
                  <a:pt x="9205191" y="4893074"/>
                  <a:pt x="9048519" y="4828605"/>
                </a:cubicBezTo>
                <a:close/>
                <a:moveTo>
                  <a:pt x="6096000" y="200625"/>
                </a:moveTo>
                <a:cubicBezTo>
                  <a:pt x="4313018" y="200625"/>
                  <a:pt x="2867625" y="1646018"/>
                  <a:pt x="2867625" y="3429000"/>
                </a:cubicBezTo>
                <a:cubicBezTo>
                  <a:pt x="2867625" y="5211982"/>
                  <a:pt x="4313018" y="6657375"/>
                  <a:pt x="6096000" y="6657375"/>
                </a:cubicBezTo>
                <a:cubicBezTo>
                  <a:pt x="7878982" y="6657375"/>
                  <a:pt x="9324375" y="5211982"/>
                  <a:pt x="9324375" y="3429000"/>
                </a:cubicBezTo>
                <a:cubicBezTo>
                  <a:pt x="9324375" y="1646018"/>
                  <a:pt x="7878982" y="200625"/>
                  <a:pt x="6096000" y="200625"/>
                </a:cubicBezTo>
                <a:close/>
                <a:moveTo>
                  <a:pt x="0" y="0"/>
                </a:moveTo>
                <a:lnTo>
                  <a:pt x="12192000" y="0"/>
                </a:lnTo>
                <a:lnTo>
                  <a:pt x="12192000" y="6858000"/>
                </a:lnTo>
                <a:lnTo>
                  <a:pt x="0" y="6858000"/>
                </a:lnTo>
                <a:close/>
              </a:path>
            </a:pathLst>
          </a:custGeom>
          <a:solidFill>
            <a:schemeClr val="tx1"/>
          </a:solidFill>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 name="Arc 2">
            <a:extLst>
              <a:ext uri="{FF2B5EF4-FFF2-40B4-BE49-F238E27FC236}">
                <a16:creationId xmlns:a16="http://schemas.microsoft.com/office/drawing/2014/main" id="{D5C3C4BD-DFDB-76B4-17CA-7DA4D1729FA1}"/>
              </a:ext>
              <a:ext uri="{C183D7F6-B498-43B3-948B-1728B52AA6E4}">
                <adec:decorative xmlns:adec="http://schemas.microsoft.com/office/drawing/2017/decorative" val="1"/>
              </a:ext>
            </a:extLst>
          </p:cNvPr>
          <p:cNvSpPr/>
          <p:nvPr userDrawn="1"/>
        </p:nvSpPr>
        <p:spPr>
          <a:xfrm rot="9366740" flipV="1">
            <a:off x="2557952" y="-89828"/>
            <a:ext cx="7173200" cy="7173200"/>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itle 11">
            <a:extLst>
              <a:ext uri="{FF2B5EF4-FFF2-40B4-BE49-F238E27FC236}">
                <a16:creationId xmlns:a16="http://schemas.microsoft.com/office/drawing/2014/main" id="{2B04B61C-6467-D51D-0AF4-5C7D05F36CB5}"/>
              </a:ext>
            </a:extLst>
          </p:cNvPr>
          <p:cNvSpPr>
            <a:spLocks noGrp="1"/>
          </p:cNvSpPr>
          <p:nvPr>
            <p:ph type="title" hasCustomPrompt="1"/>
          </p:nvPr>
        </p:nvSpPr>
        <p:spPr>
          <a:xfrm>
            <a:off x="2868168" y="923544"/>
            <a:ext cx="6455664" cy="5010912"/>
          </a:xfrm>
          <a:prstGeom prst="rect">
            <a:avLst/>
          </a:prstGeom>
          <a:noFill/>
        </p:spPr>
        <p:txBody>
          <a:bodyPr lIns="0" rIns="0">
            <a:normAutofit/>
          </a:bodyPr>
          <a:lstStyle>
            <a:lvl1pPr algn="ctr">
              <a:defRPr sz="6000"/>
            </a:lvl1pPr>
          </a:lstStyle>
          <a:p>
            <a:r>
              <a:rPr lang="en-US" dirty="0"/>
              <a:t>Click to add title</a:t>
            </a:r>
          </a:p>
        </p:txBody>
      </p:sp>
      <p:sp>
        <p:nvSpPr>
          <p:cNvPr id="4" name="Freeform: Shape 3">
            <a:extLst>
              <a:ext uri="{FF2B5EF4-FFF2-40B4-BE49-F238E27FC236}">
                <a16:creationId xmlns:a16="http://schemas.microsoft.com/office/drawing/2014/main" id="{47A19F4B-D154-3EB2-F86A-9A63283A3EA6}"/>
              </a:ext>
              <a:ext uri="{C183D7F6-B498-43B3-948B-1728B52AA6E4}">
                <adec:decorative xmlns:adec="http://schemas.microsoft.com/office/drawing/2017/decorative" val="1"/>
              </a:ext>
            </a:extLst>
          </p:cNvPr>
          <p:cNvSpPr>
            <a:spLocks/>
          </p:cNvSpPr>
          <p:nvPr userDrawn="1"/>
        </p:nvSpPr>
        <p:spPr>
          <a:xfrm>
            <a:off x="8565206" y="4817511"/>
            <a:ext cx="749917" cy="827071"/>
          </a:xfrm>
          <a:custGeom>
            <a:avLst/>
            <a:gdLst>
              <a:gd name="connsiteX0" fmla="*/ 446576 w 749917"/>
              <a:gd name="connsiteY0" fmla="*/ 0 h 827071"/>
              <a:gd name="connsiteX1" fmla="*/ 483313 w 749917"/>
              <a:gd name="connsiteY1" fmla="*/ 11094 h 827071"/>
              <a:gd name="connsiteX2" fmla="*/ 749917 w 749917"/>
              <a:gd name="connsiteY2" fmla="*/ 402396 h 827071"/>
              <a:gd name="connsiteX3" fmla="*/ 313401 w 749917"/>
              <a:gd name="connsiteY3" fmla="*/ 827071 h 827071"/>
              <a:gd name="connsiteX4" fmla="*/ 4738 w 749917"/>
              <a:gd name="connsiteY4" fmla="*/ 702687 h 827071"/>
              <a:gd name="connsiteX5" fmla="*/ 0 w 749917"/>
              <a:gd name="connsiteY5" fmla="*/ 697100 h 827071"/>
              <a:gd name="connsiteX6" fmla="*/ 22878 w 749917"/>
              <a:gd name="connsiteY6" fmla="*/ 671927 h 827071"/>
              <a:gd name="connsiteX7" fmla="*/ 371853 w 749917"/>
              <a:gd name="connsiteY7" fmla="*/ 155115 h 827071"/>
              <a:gd name="connsiteX8" fmla="*/ 446576 w 749917"/>
              <a:gd name="connsiteY8" fmla="*/ 0 h 82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9917" h="827071">
                <a:moveTo>
                  <a:pt x="446576" y="0"/>
                </a:moveTo>
                <a:lnTo>
                  <a:pt x="483313" y="11094"/>
                </a:lnTo>
                <a:cubicBezTo>
                  <a:pt x="639985" y="75563"/>
                  <a:pt x="749917" y="226490"/>
                  <a:pt x="749917" y="402396"/>
                </a:cubicBezTo>
                <a:cubicBezTo>
                  <a:pt x="749917" y="636938"/>
                  <a:pt x="554482" y="827071"/>
                  <a:pt x="313401" y="827071"/>
                </a:cubicBezTo>
                <a:cubicBezTo>
                  <a:pt x="192860" y="827071"/>
                  <a:pt x="83732" y="779538"/>
                  <a:pt x="4738" y="702687"/>
                </a:cubicBezTo>
                <a:lnTo>
                  <a:pt x="0" y="697100"/>
                </a:lnTo>
                <a:lnTo>
                  <a:pt x="22878" y="671927"/>
                </a:lnTo>
                <a:cubicBezTo>
                  <a:pt x="155000" y="511833"/>
                  <a:pt x="272049" y="338838"/>
                  <a:pt x="371853" y="155115"/>
                </a:cubicBezTo>
                <a:lnTo>
                  <a:pt x="4465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CB8A6E1-44B2-54E1-6460-1C9B27EE75FD}"/>
              </a:ext>
              <a:ext uri="{C183D7F6-B498-43B3-948B-1728B52AA6E4}">
                <adec:decorative xmlns:adec="http://schemas.microsoft.com/office/drawing/2017/decorative" val="1"/>
              </a:ext>
            </a:extLst>
          </p:cNvPr>
          <p:cNvGrpSpPr/>
          <p:nvPr userDrawn="1"/>
        </p:nvGrpSpPr>
        <p:grpSpPr>
          <a:xfrm>
            <a:off x="0" y="0"/>
            <a:ext cx="5698912" cy="6858001"/>
            <a:chOff x="0" y="-1"/>
            <a:chExt cx="5698912" cy="6858001"/>
          </a:xfrm>
        </p:grpSpPr>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7" name="Title 1">
            <a:extLst>
              <a:ext uri="{FF2B5EF4-FFF2-40B4-BE49-F238E27FC236}">
                <a16:creationId xmlns:a16="http://schemas.microsoft.com/office/drawing/2014/main" id="{4F9EBE3B-A856-C23C-4698-B764DF4BC70D}"/>
              </a:ext>
            </a:extLst>
          </p:cNvPr>
          <p:cNvSpPr>
            <a:spLocks noGrp="1"/>
          </p:cNvSpPr>
          <p:nvPr>
            <p:ph type="title" hasCustomPrompt="1"/>
          </p:nvPr>
        </p:nvSpPr>
        <p:spPr>
          <a:xfrm>
            <a:off x="6222118" y="262762"/>
            <a:ext cx="5507421" cy="3649718"/>
          </a:xfrm>
        </p:spPr>
        <p:txBody>
          <a:bodyPr anchor="b">
            <a:normAutofit/>
          </a:bodyPr>
          <a:lstStyle>
            <a:lvl1pPr>
              <a:defRPr sz="6000"/>
            </a:lvl1pPr>
          </a:lstStyle>
          <a:p>
            <a:r>
              <a:rPr lang="en-US" dirty="0"/>
              <a:t>Click to add title</a:t>
            </a:r>
          </a:p>
        </p:txBody>
      </p:sp>
      <p:sp>
        <p:nvSpPr>
          <p:cNvPr id="8" name="Picture Placeholder 7">
            <a:extLst>
              <a:ext uri="{FF2B5EF4-FFF2-40B4-BE49-F238E27FC236}">
                <a16:creationId xmlns:a16="http://schemas.microsoft.com/office/drawing/2014/main" id="{74C9CB37-5251-201C-ACE3-FD69A00C772E}"/>
              </a:ext>
            </a:extLst>
          </p:cNvPr>
          <p:cNvSpPr>
            <a:spLocks noGrp="1"/>
          </p:cNvSpPr>
          <p:nvPr>
            <p:ph type="pic" sz="quarter" idx="14"/>
          </p:nvPr>
        </p:nvSpPr>
        <p:spPr>
          <a:xfrm>
            <a:off x="707393" y="847600"/>
            <a:ext cx="4619625" cy="4617720"/>
          </a:xfrm>
          <a:prstGeom prst="ellipse">
            <a:avLst/>
          </a:prstGeom>
          <a:noFill/>
        </p:spPr>
        <p:txBody>
          <a:bodyPr tIns="548640">
            <a:normAutofit/>
          </a:bodyPr>
          <a:lstStyle>
            <a:lvl1pPr marL="0" indent="0" algn="ctr">
              <a:buNone/>
              <a:defRPr sz="2000"/>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EBF08299-9068-827D-783B-BFF5B95E9574}"/>
              </a:ext>
            </a:extLst>
          </p:cNvPr>
          <p:cNvSpPr>
            <a:spLocks noGrp="1"/>
          </p:cNvSpPr>
          <p:nvPr>
            <p:ph idx="1" hasCustomPrompt="1"/>
          </p:nvPr>
        </p:nvSpPr>
        <p:spPr>
          <a:xfrm>
            <a:off x="6222118" y="4058263"/>
            <a:ext cx="5507421" cy="2141482"/>
          </a:xfrm>
        </p:spPr>
        <p:txBody>
          <a:bodyPr>
            <a:normAutofit/>
          </a:bodyPr>
          <a:lstStyle>
            <a:lvl1pPr marL="0" indent="0">
              <a:lnSpc>
                <a:spcPct val="90000"/>
              </a:lnSpc>
              <a:buFont typeface="Arial" panose="020B0604020202020204" pitchFamily="34" charset="0"/>
              <a:buNone/>
              <a:defRPr sz="2400"/>
            </a:lvl1pPr>
            <a:lvl2pPr marL="228600">
              <a:lnSpc>
                <a:spcPct val="90000"/>
              </a:lnSpc>
              <a:buClr>
                <a:schemeClr val="accent2"/>
              </a:buClr>
              <a:defRPr sz="2000"/>
            </a:lvl2pPr>
            <a:lvl3pPr marL="457200">
              <a:lnSpc>
                <a:spcPct val="90000"/>
              </a:lnSpc>
              <a:buClr>
                <a:schemeClr val="accent2"/>
              </a:buClr>
              <a:defRPr sz="1800"/>
            </a:lvl3pPr>
            <a:lvl4pPr marL="685800">
              <a:lnSpc>
                <a:spcPct val="90000"/>
              </a:lnSpc>
              <a:buClr>
                <a:schemeClr val="accent2"/>
              </a:buClr>
              <a:defRPr sz="1600"/>
            </a:lvl4pPr>
            <a:lvl5pPr>
              <a:lnSpc>
                <a:spcPct val="110000"/>
              </a:lnSpc>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fld id="{C6D7928D-F8BD-4A66-B498-8383774367FD}" type="datetime1">
              <a:rPr lang="en-US" smtClean="0">
                <a:solidFill>
                  <a:prstClr val="black">
                    <a:tint val="75000"/>
                  </a:prstClr>
                </a:solidFill>
              </a:rPr>
              <a:t>10/5/2025</a:t>
            </a:fld>
            <a:endParaRPr lang="en-US" dirty="0">
              <a:solidFill>
                <a:prstClr val="black">
                  <a:tint val="75000"/>
                </a:prstClr>
              </a:solidFill>
            </a:endParaRP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endParaRPr lang="en-US" dirty="0">
              <a:solidFill>
                <a:prstClr val="black">
                  <a:tint val="75000"/>
                </a:prstClr>
              </a:solidFill>
            </a:endParaRP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17468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304803"/>
            <a:ext cx="10515600" cy="1472974"/>
          </a:xfrm>
        </p:spPr>
        <p:txBody>
          <a:bodyPr anchor="ctr" anchorCtr="0">
            <a:noAutofit/>
          </a:bodyPr>
          <a:lstStyle/>
          <a:p>
            <a:r>
              <a:rPr lang="en-US" dirty="0"/>
              <a:t>Click to add title</a:t>
            </a:r>
          </a:p>
        </p:txBody>
      </p:sp>
      <p:sp>
        <p:nvSpPr>
          <p:cNvPr id="13" name="Content Placeholder 12">
            <a:extLst>
              <a:ext uri="{FF2B5EF4-FFF2-40B4-BE49-F238E27FC236}">
                <a16:creationId xmlns:a16="http://schemas.microsoft.com/office/drawing/2014/main" id="{E3FB7D8D-37C3-E089-EC02-FB49A13CBE1D}"/>
              </a:ext>
            </a:extLst>
          </p:cNvPr>
          <p:cNvSpPr>
            <a:spLocks noGrp="1"/>
          </p:cNvSpPr>
          <p:nvPr>
            <p:ph sz="quarter" idx="13" hasCustomPrompt="1"/>
          </p:nvPr>
        </p:nvSpPr>
        <p:spPr>
          <a:xfrm>
            <a:off x="838200" y="1838099"/>
            <a:ext cx="8012113" cy="4284889"/>
          </a:xfrm>
        </p:spPr>
        <p:txBody>
          <a:bodyPr>
            <a:normAutofit/>
          </a:bodyPr>
          <a:lstStyle>
            <a:lvl1pPr>
              <a:lnSpc>
                <a:spcPct val="90000"/>
              </a:lnSpc>
              <a:spcBef>
                <a:spcPts val="1000"/>
              </a:spcBef>
              <a:spcAft>
                <a:spcPts val="800"/>
              </a:spcAft>
              <a:buClr>
                <a:schemeClr val="accent2"/>
              </a:buClr>
              <a:defRPr sz="1800"/>
            </a:lvl1pPr>
            <a:lvl2pPr>
              <a:lnSpc>
                <a:spcPct val="90000"/>
              </a:lnSpc>
              <a:spcBef>
                <a:spcPts val="1000"/>
              </a:spcBef>
              <a:spcAft>
                <a:spcPts val="800"/>
              </a:spcAft>
              <a:buClr>
                <a:schemeClr val="accent2"/>
              </a:buClr>
              <a:defRPr sz="1600"/>
            </a:lvl2pPr>
            <a:lvl3pPr>
              <a:lnSpc>
                <a:spcPct val="90000"/>
              </a:lnSpc>
              <a:spcBef>
                <a:spcPts val="1000"/>
              </a:spcBef>
              <a:spcAft>
                <a:spcPts val="800"/>
              </a:spcAft>
              <a:buClr>
                <a:schemeClr val="accent2"/>
              </a:buClr>
              <a:defRPr sz="1400"/>
            </a:lvl3pPr>
            <a:lvl4pPr>
              <a:lnSpc>
                <a:spcPct val="90000"/>
              </a:lnSpc>
              <a:spcBef>
                <a:spcPts val="1000"/>
              </a:spcBef>
              <a:spcAft>
                <a:spcPts val="800"/>
              </a:spcAft>
              <a:buClr>
                <a:schemeClr val="accent2"/>
              </a:buClr>
              <a:defRPr sz="1200"/>
            </a:lvl4pPr>
            <a:lvl5pPr>
              <a:lnSpc>
                <a:spcPct val="90000"/>
              </a:lnSpc>
              <a:spcBef>
                <a:spcPts val="1000"/>
              </a:spcBef>
              <a:spcAft>
                <a:spcPts val="800"/>
              </a:spcAft>
              <a:buClr>
                <a:schemeClr val="accent2"/>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5A20BCD9-3E41-4258-8CE7-CE514E80BF4C}" type="datetime1">
              <a:rPr lang="en-US" smtClean="0"/>
              <a:t>10/5/2025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7" name="Freeform: Shape 14">
            <a:extLst>
              <a:ext uri="{FF2B5EF4-FFF2-40B4-BE49-F238E27FC236}">
                <a16:creationId xmlns:a16="http://schemas.microsoft.com/office/drawing/2014/main" id="{438B6FA2-AF11-618E-2B1A-38BF083DF340}"/>
              </a:ext>
              <a:ext uri="{C183D7F6-B498-43B3-948B-1728B52AA6E4}">
                <adec:decorative xmlns:adec="http://schemas.microsoft.com/office/drawing/2017/decorative" val="1"/>
              </a:ext>
            </a:extLst>
          </p:cNvPr>
          <p:cNvSpPr/>
          <p:nvPr userDrawn="1"/>
        </p:nvSpPr>
        <p:spPr>
          <a:xfrm rot="16200000">
            <a:off x="-381048" y="5144407"/>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13">
            <a:extLst>
              <a:ext uri="{FF2B5EF4-FFF2-40B4-BE49-F238E27FC236}">
                <a16:creationId xmlns:a16="http://schemas.microsoft.com/office/drawing/2014/main" id="{A269A8D8-A4AE-CEFF-E928-7DB1CFB3E401}"/>
              </a:ext>
              <a:ext uri="{C183D7F6-B498-43B3-948B-1728B52AA6E4}">
                <adec:decorative xmlns:adec="http://schemas.microsoft.com/office/drawing/2017/decorative" val="1"/>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Freeform: Shape 19">
            <a:extLst>
              <a:ext uri="{FF2B5EF4-FFF2-40B4-BE49-F238E27FC236}">
                <a16:creationId xmlns:a16="http://schemas.microsoft.com/office/drawing/2014/main" id="{15418837-E689-97BE-9FAD-FEDBD599EBAD}"/>
              </a:ext>
              <a:ext uri="{C183D7F6-B498-43B3-948B-1728B52AA6E4}">
                <adec:decorative xmlns:adec="http://schemas.microsoft.com/office/drawing/2017/decorative" val="1"/>
              </a:ext>
            </a:extLst>
          </p:cNvPr>
          <p:cNvSpPr/>
          <p:nvPr userDrawn="1"/>
        </p:nvSpPr>
        <p:spPr>
          <a:xfrm rot="10800000" flipH="1">
            <a:off x="11109434" y="3527042"/>
            <a:ext cx="1082566" cy="1616525"/>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5"/>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7DF76A42-387B-8D66-1214-D40462070066}"/>
              </a:ext>
              <a:ext uri="{C183D7F6-B498-43B3-948B-1728B52AA6E4}">
                <adec:decorative xmlns:adec="http://schemas.microsoft.com/office/drawing/2017/decorative" val="1"/>
              </a:ext>
            </a:extLst>
          </p:cNvPr>
          <p:cNvSpPr/>
          <p:nvPr userDrawn="1"/>
        </p:nvSpPr>
        <p:spPr>
          <a:xfrm>
            <a:off x="7940621" y="704193"/>
            <a:ext cx="2296455" cy="229645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D2ACE818-46EF-547E-9315-A849483036BF}"/>
              </a:ext>
              <a:ext uri="{C183D7F6-B498-43B3-948B-1728B52AA6E4}">
                <adec:decorative xmlns:adec="http://schemas.microsoft.com/office/drawing/2017/decorative" val="1"/>
              </a:ext>
            </a:extLst>
          </p:cNvPr>
          <p:cNvGrpSpPr/>
          <p:nvPr userDrawn="1"/>
        </p:nvGrpSpPr>
        <p:grpSpPr>
          <a:xfrm>
            <a:off x="577652" y="0"/>
            <a:ext cx="8798419" cy="6816262"/>
            <a:chOff x="577652" y="-28502"/>
            <a:chExt cx="8798419" cy="6816262"/>
          </a:xfrm>
        </p:grpSpPr>
        <p:sp>
          <p:nvSpPr>
            <p:cNvPr id="9" name="Oval 8">
              <a:extLst>
                <a:ext uri="{FF2B5EF4-FFF2-40B4-BE49-F238E27FC236}">
                  <a16:creationId xmlns:a16="http://schemas.microsoft.com/office/drawing/2014/main" id="{E9644D21-8793-9A96-F305-5D20EE342B26}"/>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DF8D7AEF-C845-09F0-F31C-20B32BBA1EBA}"/>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5F9D44CB-887B-C74D-3E96-5607E84DAEFF}"/>
                </a:ext>
              </a:extLst>
            </p:cNvPr>
            <p:cNvSpPr/>
            <p:nvPr userDrawn="1"/>
          </p:nvSpPr>
          <p:spPr>
            <a:xfrm>
              <a:off x="577652" y="1085116"/>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9">
            <a:extLst>
              <a:ext uri="{FF2B5EF4-FFF2-40B4-BE49-F238E27FC236}">
                <a16:creationId xmlns:a16="http://schemas.microsoft.com/office/drawing/2014/main" id="{87D193F4-2337-0048-1BE7-C9A8154191F9}"/>
              </a:ext>
              <a:ext uri="{C183D7F6-B498-43B3-948B-1728B52AA6E4}">
                <adec:decorative xmlns:adec="http://schemas.microsoft.com/office/drawing/2017/decorative" val="1"/>
              </a:ext>
            </a:extLst>
          </p:cNvPr>
          <p:cNvSpPr/>
          <p:nvPr userDrawn="1"/>
        </p:nvSpPr>
        <p:spPr>
          <a:xfrm rot="16200000" flipH="1">
            <a:off x="936118" y="5508455"/>
            <a:ext cx="1082566" cy="1616525"/>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45EE4510-BCBA-C39A-BEF1-A391A3304F88}"/>
              </a:ext>
              <a:ext uri="{C183D7F6-B498-43B3-948B-1728B52AA6E4}">
                <adec:decorative xmlns:adec="http://schemas.microsoft.com/office/drawing/2017/decorative" val="1"/>
              </a:ext>
            </a:extLst>
          </p:cNvPr>
          <p:cNvCxnSpPr>
            <a:cxnSpLocks/>
          </p:cNvCxnSpPr>
          <p:nvPr userDrawn="1"/>
        </p:nvCxnSpPr>
        <p:spPr>
          <a:xfrm>
            <a:off x="11494655" y="5270490"/>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2815929" y="1349825"/>
            <a:ext cx="6560142" cy="3063149"/>
          </a:xfrm>
        </p:spPr>
        <p:txBody>
          <a:bodyPr anchor="ctr">
            <a:noAutofit/>
          </a:bodyP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2815929" y="4412973"/>
            <a:ext cx="6560142" cy="1935571"/>
          </a:xfrm>
        </p:spPr>
        <p:txBody>
          <a:bodyPr>
            <a:noAutofit/>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4289ADAE-C250-4928-8F15-6F78CD6C657F}" type="datetime1">
              <a:rPr lang="en-US" smtClean="0"/>
              <a:t>10/5/2025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825625"/>
            <a:ext cx="4915163" cy="4297680"/>
          </a:xfrm>
        </p:spPr>
        <p:txBody>
          <a:bodyPr>
            <a:normAutofit/>
          </a:bodyPr>
          <a:lstStyle>
            <a:lvl1pPr marL="0" indent="0">
              <a:spcBef>
                <a:spcPts val="1000"/>
              </a:spcBef>
              <a:spcAft>
                <a:spcPts val="800"/>
              </a:spcAft>
              <a:buNone/>
              <a:defRPr sz="2000"/>
            </a:lvl1pPr>
            <a:lvl2pPr marL="228600" indent="-228600">
              <a:spcBef>
                <a:spcPts val="1000"/>
              </a:spcBef>
              <a:spcAft>
                <a:spcPts val="800"/>
              </a:spcAft>
              <a:buClr>
                <a:schemeClr val="accent2"/>
              </a:buClr>
              <a:buFont typeface="Arial" panose="020B0604020202020204" pitchFamily="34" charset="0"/>
              <a:buChar char="•"/>
              <a:defRPr sz="2000"/>
            </a:lvl2pPr>
            <a:lvl3pPr marL="594360" indent="-228600">
              <a:spcBef>
                <a:spcPts val="1000"/>
              </a:spcBef>
              <a:spcAft>
                <a:spcPts val="800"/>
              </a:spcAft>
              <a:buClr>
                <a:schemeClr val="accent2"/>
              </a:buClr>
              <a:buFont typeface="Arial" panose="020B0604020202020204" pitchFamily="34" charset="0"/>
              <a:buChar char="•"/>
              <a:defRPr sz="2000"/>
            </a:lvl3pPr>
            <a:lvl4pPr marL="868680" indent="-228600">
              <a:spcBef>
                <a:spcPts val="1000"/>
              </a:spcBef>
              <a:spcAft>
                <a:spcPts val="800"/>
              </a:spcAft>
              <a:buClr>
                <a:schemeClr val="accent2"/>
              </a:buClr>
              <a:buFont typeface="Arial" panose="020B0604020202020204" pitchFamily="34" charset="0"/>
              <a:buChar char="•"/>
              <a:defRPr sz="2000"/>
            </a:lvl4pPr>
            <a:lvl5pPr marL="1143000" indent="-228600">
              <a:spcBef>
                <a:spcPts val="1000"/>
              </a:spcBef>
              <a:spcAft>
                <a:spcPts val="800"/>
              </a:spcAft>
              <a:buClr>
                <a:schemeClr val="accent2"/>
              </a:buClr>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5FB01ADF-164A-96FB-0129-C2A0F0ED0A85}"/>
              </a:ext>
            </a:extLst>
          </p:cNvPr>
          <p:cNvSpPr>
            <a:spLocks noGrp="1"/>
          </p:cNvSpPr>
          <p:nvPr>
            <p:ph sz="half" idx="15" hasCustomPrompt="1"/>
          </p:nvPr>
        </p:nvSpPr>
        <p:spPr>
          <a:xfrm>
            <a:off x="6147896" y="1816916"/>
            <a:ext cx="5212080" cy="4297680"/>
          </a:xfrm>
        </p:spPr>
        <p:txBody>
          <a:bodyPr>
            <a:normAutofit/>
          </a:bodyPr>
          <a:lstStyle>
            <a:lvl1pPr marL="0" indent="0">
              <a:spcBef>
                <a:spcPts val="1000"/>
              </a:spcBef>
              <a:spcAft>
                <a:spcPts val="800"/>
              </a:spcAft>
              <a:buNone/>
              <a:defRPr sz="2000"/>
            </a:lvl1pPr>
            <a:lvl2pPr marL="228600" indent="-228600">
              <a:spcBef>
                <a:spcPts val="1000"/>
              </a:spcBef>
              <a:spcAft>
                <a:spcPts val="800"/>
              </a:spcAft>
              <a:buClr>
                <a:schemeClr val="accent2"/>
              </a:buClr>
              <a:buFont typeface="Arial" panose="020B0604020202020204" pitchFamily="34" charset="0"/>
              <a:buChar char="•"/>
              <a:defRPr sz="2000"/>
            </a:lvl2pPr>
            <a:lvl3pPr marL="594360" indent="-228600">
              <a:spcBef>
                <a:spcPts val="1000"/>
              </a:spcBef>
              <a:spcAft>
                <a:spcPts val="800"/>
              </a:spcAft>
              <a:buClr>
                <a:schemeClr val="accent2"/>
              </a:buClr>
              <a:buFont typeface="Arial" panose="020B0604020202020204" pitchFamily="34" charset="0"/>
              <a:buChar char="•"/>
              <a:defRPr sz="2000"/>
            </a:lvl3pPr>
            <a:lvl4pPr marL="868680" indent="-228600">
              <a:spcBef>
                <a:spcPts val="1000"/>
              </a:spcBef>
              <a:spcAft>
                <a:spcPts val="800"/>
              </a:spcAft>
              <a:buClr>
                <a:schemeClr val="accent2"/>
              </a:buClr>
              <a:buFont typeface="Arial" panose="020B0604020202020204" pitchFamily="34" charset="0"/>
              <a:buChar char="•"/>
              <a:defRPr sz="2000"/>
            </a:lvl4pPr>
            <a:lvl5pPr marL="1143000" indent="-228600">
              <a:spcBef>
                <a:spcPts val="1000"/>
              </a:spcBef>
              <a:spcAft>
                <a:spcPts val="800"/>
              </a:spcAft>
              <a:buClr>
                <a:schemeClr val="accent2"/>
              </a:buClr>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1" name="Group 10">
            <a:extLst>
              <a:ext uri="{FF2B5EF4-FFF2-40B4-BE49-F238E27FC236}">
                <a16:creationId xmlns:a16="http://schemas.microsoft.com/office/drawing/2014/main" id="{C263F0DD-A38B-64B8-7412-087B487E6D47}"/>
              </a:ext>
              <a:ext uri="{C183D7F6-B498-43B3-948B-1728B52AA6E4}">
                <adec:decorative xmlns:adec="http://schemas.microsoft.com/office/drawing/2017/decorative" val="1"/>
              </a:ext>
            </a:extLst>
          </p:cNvPr>
          <p:cNvGrpSpPr/>
          <p:nvPr userDrawn="1"/>
        </p:nvGrpSpPr>
        <p:grpSpPr>
          <a:xfrm>
            <a:off x="123536" y="2"/>
            <a:ext cx="12068464" cy="6857998"/>
            <a:chOff x="123536" y="2"/>
            <a:chExt cx="12068464" cy="6857998"/>
          </a:xfrm>
        </p:grpSpPr>
        <p:sp>
          <p:nvSpPr>
            <p:cNvPr id="12" name="Freeform: Shape 9">
              <a:extLst>
                <a:ext uri="{FF2B5EF4-FFF2-40B4-BE49-F238E27FC236}">
                  <a16:creationId xmlns:a16="http://schemas.microsoft.com/office/drawing/2014/main" id="{44CE2FB7-A856-E3C3-9798-73AAFB7901B8}"/>
                </a:ext>
              </a:extLst>
            </p:cNvPr>
            <p:cNvSpPr/>
            <p:nvPr userDrawn="1"/>
          </p:nvSpPr>
          <p:spPr>
            <a:xfrm>
              <a:off x="5671336"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Freeform: Shape 10">
              <a:extLst>
                <a:ext uri="{FF2B5EF4-FFF2-40B4-BE49-F238E27FC236}">
                  <a16:creationId xmlns:a16="http://schemas.microsoft.com/office/drawing/2014/main" id="{47ED62E5-894A-A8F9-A6DC-4A5C147CDE78}"/>
                </a:ext>
              </a:extLst>
            </p:cNvPr>
            <p:cNvSpPr/>
            <p:nvPr userDrawn="1"/>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Shape 11">
              <a:extLst>
                <a:ext uri="{FF2B5EF4-FFF2-40B4-BE49-F238E27FC236}">
                  <a16:creationId xmlns:a16="http://schemas.microsoft.com/office/drawing/2014/main" id="{5C181CD4-C69B-2826-AF23-060D677248A9}"/>
                </a:ext>
              </a:extLst>
            </p:cNvPr>
            <p:cNvSpPr/>
            <p:nvPr userDrawn="1"/>
          </p:nvSpPr>
          <p:spPr>
            <a:xfrm rot="5400000">
              <a:off x="11328915" y="3872201"/>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5FE953F9-9AD0-4F38-AFE2-EA344C25F861}" type="datetime1">
              <a:rPr lang="en-US" smtClean="0"/>
              <a:t>10/5/2025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p>
            <a:r>
              <a:rPr lang="en-US" dirty="0"/>
              <a:t>Click to add title</a:t>
            </a:r>
          </a:p>
        </p:txBody>
      </p:sp>
      <p:sp>
        <p:nvSpPr>
          <p:cNvPr id="11" name="Content Placeholder 2">
            <a:extLst>
              <a:ext uri="{FF2B5EF4-FFF2-40B4-BE49-F238E27FC236}">
                <a16:creationId xmlns:a16="http://schemas.microsoft.com/office/drawing/2014/main" id="{60538251-2B75-FA20-0F29-FB58583E6125}"/>
              </a:ext>
            </a:extLst>
          </p:cNvPr>
          <p:cNvSpPr>
            <a:spLocks noGrp="1"/>
          </p:cNvSpPr>
          <p:nvPr>
            <p:ph sz="half" idx="1" hasCustomPrompt="1"/>
          </p:nvPr>
        </p:nvSpPr>
        <p:spPr>
          <a:xfrm>
            <a:off x="838201" y="1825625"/>
            <a:ext cx="3108958" cy="4297680"/>
          </a:xfrm>
        </p:spPr>
        <p:txBody>
          <a:bodyPr>
            <a:normAutofit/>
          </a:bodyPr>
          <a:lstStyle>
            <a:lvl1pPr marL="228600" indent="-228600">
              <a:spcBef>
                <a:spcPts val="1000"/>
              </a:spcBef>
              <a:spcAft>
                <a:spcPts val="800"/>
              </a:spcAft>
              <a:buClr>
                <a:schemeClr val="accent2"/>
              </a:buClr>
              <a:buFont typeface="Arial" panose="020B0604020202020204" pitchFamily="34" charset="0"/>
              <a:buChar char="•"/>
              <a:defRPr sz="1800"/>
            </a:lvl1pPr>
            <a:lvl2pPr marL="285750" indent="-285750">
              <a:spcBef>
                <a:spcPts val="1000"/>
              </a:spcBef>
              <a:spcAft>
                <a:spcPts val="800"/>
              </a:spcAft>
              <a:buClr>
                <a:schemeClr val="accent2"/>
              </a:buClr>
              <a:buFont typeface="Arial" panose="020B0604020202020204" pitchFamily="34" charset="0"/>
              <a:buChar char="•"/>
              <a:defRPr sz="1800"/>
            </a:lvl2pPr>
            <a:lvl3pPr marL="651510" indent="-285750">
              <a:spcBef>
                <a:spcPts val="1000"/>
              </a:spcBef>
              <a:spcAft>
                <a:spcPts val="800"/>
              </a:spcAft>
              <a:buClr>
                <a:schemeClr val="accent2"/>
              </a:buClr>
              <a:buFont typeface="Arial" panose="020B0604020202020204" pitchFamily="34" charset="0"/>
              <a:buChar char="•"/>
              <a:defRPr sz="1800"/>
            </a:lvl3pPr>
            <a:lvl4pPr marL="925830" indent="-285750">
              <a:spcBef>
                <a:spcPts val="1000"/>
              </a:spcBef>
              <a:spcAft>
                <a:spcPts val="800"/>
              </a:spcAft>
              <a:buClr>
                <a:schemeClr val="accent2"/>
              </a:buClr>
              <a:buFont typeface="Arial" panose="020B0604020202020204" pitchFamily="34" charset="0"/>
              <a:buChar char="•"/>
              <a:defRPr sz="1800"/>
            </a:lvl4pPr>
            <a:lvl5pPr marL="1200150" indent="-285750">
              <a:spcBef>
                <a:spcPts val="1000"/>
              </a:spcBef>
              <a:spcAft>
                <a:spcPts val="800"/>
              </a:spcAft>
              <a:buClr>
                <a:schemeClr val="accent2"/>
              </a:buClr>
              <a:buFont typeface="Arial" panose="020B0604020202020204" pitchFamily="34" charset="0"/>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A06C49DD-8C29-93EA-04F4-22F84080DF5C}"/>
              </a:ext>
            </a:extLst>
          </p:cNvPr>
          <p:cNvSpPr>
            <a:spLocks noGrp="1"/>
          </p:cNvSpPr>
          <p:nvPr>
            <p:ph sz="half" idx="15" hasCustomPrompt="1"/>
          </p:nvPr>
        </p:nvSpPr>
        <p:spPr>
          <a:xfrm>
            <a:off x="4661820" y="1816916"/>
            <a:ext cx="6698156" cy="4297680"/>
          </a:xfrm>
        </p:spPr>
        <p:txBody>
          <a:bodyPr>
            <a:normAutofit/>
          </a:bodyPr>
          <a:lstStyle>
            <a:lvl1pPr marL="0" indent="0">
              <a:spcBef>
                <a:spcPts val="1000"/>
              </a:spcBef>
              <a:spcAft>
                <a:spcPts val="800"/>
              </a:spcAft>
              <a:buNone/>
              <a:defRPr sz="1800"/>
            </a:lvl1pPr>
            <a:lvl2pPr marL="228600" indent="-228600">
              <a:spcBef>
                <a:spcPts val="1000"/>
              </a:spcBef>
              <a:spcAft>
                <a:spcPts val="800"/>
              </a:spcAft>
              <a:buClr>
                <a:schemeClr val="accent2"/>
              </a:buClr>
              <a:buFont typeface="Arial" panose="020B0604020202020204" pitchFamily="34" charset="0"/>
              <a:buChar char="•"/>
              <a:defRPr sz="1800"/>
            </a:lvl2pPr>
            <a:lvl3pPr marL="594360" indent="-228600">
              <a:spcBef>
                <a:spcPts val="1000"/>
              </a:spcBef>
              <a:spcAft>
                <a:spcPts val="800"/>
              </a:spcAft>
              <a:buClr>
                <a:schemeClr val="accent2"/>
              </a:buClr>
              <a:buFont typeface="Arial" panose="020B0604020202020204" pitchFamily="34" charset="0"/>
              <a:buChar char="•"/>
              <a:defRPr sz="1800"/>
            </a:lvl3pPr>
            <a:lvl4pPr marL="868680" indent="-228600">
              <a:spcBef>
                <a:spcPts val="1000"/>
              </a:spcBef>
              <a:spcAft>
                <a:spcPts val="800"/>
              </a:spcAft>
              <a:buClr>
                <a:schemeClr val="accent2"/>
              </a:buClr>
              <a:buFont typeface="Arial" panose="020B0604020202020204" pitchFamily="34" charset="0"/>
              <a:buChar char="•"/>
              <a:defRPr sz="1800"/>
            </a:lvl4pPr>
            <a:lvl5pPr marL="1143000" indent="-228600">
              <a:spcBef>
                <a:spcPts val="1000"/>
              </a:spcBef>
              <a:spcAft>
                <a:spcPts val="800"/>
              </a:spcAft>
              <a:buClr>
                <a:schemeClr val="accent2"/>
              </a:buClr>
              <a:buFont typeface="Arial" panose="020B0604020202020204" pitchFamily="34" charset="0"/>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7C6EB7B6-1F43-4DF8-A8C2-4DAE9AE783E8}" type="datetime1">
              <a:rPr lang="en-US" smtClean="0"/>
              <a:t>10/5/2025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Freeform: Shape 11">
            <a:extLst>
              <a:ext uri="{FF2B5EF4-FFF2-40B4-BE49-F238E27FC236}">
                <a16:creationId xmlns:a16="http://schemas.microsoft.com/office/drawing/2014/main" id="{1E75594D-82D2-74F6-56EC-46FCD28CBE68}"/>
              </a:ext>
              <a:ext uri="{C183D7F6-B498-43B3-948B-1728B52AA6E4}">
                <adec:decorative xmlns:adec="http://schemas.microsoft.com/office/drawing/2017/decorative" val="1"/>
              </a:ext>
            </a:extLst>
          </p:cNvPr>
          <p:cNvSpPr/>
          <p:nvPr userDrawn="1"/>
        </p:nvSpPr>
        <p:spPr>
          <a:xfrm>
            <a:off x="9994966" y="0"/>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3">
            <a:extLst>
              <a:ext uri="{FF2B5EF4-FFF2-40B4-BE49-F238E27FC236}">
                <a16:creationId xmlns:a16="http://schemas.microsoft.com/office/drawing/2014/main" id="{FF4E0F5B-0892-2688-EFD3-284369DA50CD}"/>
              </a:ext>
              <a:ext uri="{C183D7F6-B498-43B3-948B-1728B52AA6E4}">
                <adec:decorative xmlns:adec="http://schemas.microsoft.com/office/drawing/2017/decorative" val="1"/>
              </a:ext>
            </a:extLst>
          </p:cNvPr>
          <p:cNvSpPr/>
          <p:nvPr userDrawn="1"/>
        </p:nvSpPr>
        <p:spPr>
          <a:xfrm rot="10800000">
            <a:off x="8097530" y="5590215"/>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71D8715A-3067-732D-C410-868C7CCCF750}"/>
              </a:ext>
              <a:ext uri="{C183D7F6-B498-43B3-948B-1728B52AA6E4}">
                <adec:decorative xmlns:adec="http://schemas.microsoft.com/office/drawing/2017/decorative" val="1"/>
              </a:ext>
            </a:extLst>
          </p:cNvPr>
          <p:cNvCxnSpPr>
            <a:cxnSpLocks/>
          </p:cNvCxnSpPr>
          <p:nvPr userDrawn="1"/>
        </p:nvCxnSpPr>
        <p:spPr>
          <a:xfrm rot="16200000">
            <a:off x="982378" y="551212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ictur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07BCF9-2F5B-200E-2E6C-E177DB56ECB0}"/>
              </a:ext>
              <a:ext uri="{C183D7F6-B498-43B3-948B-1728B52AA6E4}">
                <adec:decorative xmlns:adec="http://schemas.microsoft.com/office/drawing/2017/decorative" val="1"/>
              </a:ext>
            </a:extLst>
          </p:cNvPr>
          <p:cNvGrpSpPr/>
          <p:nvPr userDrawn="1"/>
        </p:nvGrpSpPr>
        <p:grpSpPr>
          <a:xfrm>
            <a:off x="0" y="7458"/>
            <a:ext cx="7083733" cy="6182202"/>
            <a:chOff x="0" y="7460"/>
            <a:chExt cx="7083733" cy="6182202"/>
          </a:xfrm>
        </p:grpSpPr>
        <p:sp>
          <p:nvSpPr>
            <p:cNvPr id="9" name="Freeform: Shape 14">
              <a:extLst>
                <a:ext uri="{FF2B5EF4-FFF2-40B4-BE49-F238E27FC236}">
                  <a16:creationId xmlns:a16="http://schemas.microsoft.com/office/drawing/2014/main" id="{7A624B2B-50FD-9351-987F-2E5A5472CAB6}"/>
                </a:ext>
              </a:extLst>
            </p:cNvPr>
            <p:cNvSpPr/>
            <p:nvPr userDrawn="1"/>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51E534EE-E0F1-2BD9-9A82-7656B90A2D9D}"/>
                </a:ext>
              </a:extLst>
            </p:cNvPr>
            <p:cNvSpPr/>
            <p:nvPr userDrawn="1"/>
          </p:nvSpPr>
          <p:spPr>
            <a:xfrm>
              <a:off x="6234405" y="7460"/>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0" y="198437"/>
            <a:ext cx="5257800" cy="2324046"/>
          </a:xfrm>
        </p:spPr>
        <p:txBody>
          <a:bodyPr anchor="b" anchorCtr="0">
            <a:noAutofit/>
          </a:bodyPr>
          <a:lstStyle>
            <a:lvl1pP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657316"/>
            <a:ext cx="5257800" cy="3369858"/>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6413114" y="845068"/>
            <a:ext cx="5193792" cy="5193792"/>
          </a:xfrm>
          <a:prstGeom prst="ellipse">
            <a:avLst/>
          </a:prstGeom>
        </p:spPr>
        <p:txBody>
          <a:bodyPr/>
          <a:lstStyle>
            <a:lvl1pPr marL="0" indent="0" algn="ctr">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683724E7-35C5-481A-96F9-2AA41150409A}" type="datetime1">
              <a:rPr lang="en-US" smtClean="0"/>
              <a:t>10/5/2025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974B21-4BA9-4859-BBC1-F7CD11AC2703}" type="datetime1">
              <a:rPr lang="en-US" smtClean="0"/>
              <a:t>10/5/2025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67" r:id="rId4"/>
    <p:sldLayoutId id="2147483650" r:id="rId5"/>
    <p:sldLayoutId id="2147483649" r:id="rId6"/>
    <p:sldLayoutId id="2147483662" r:id="rId7"/>
    <p:sldLayoutId id="2147483663" r:id="rId8"/>
    <p:sldLayoutId id="2147483652" r:id="rId9"/>
    <p:sldLayoutId id="2147483666" r:id="rId10"/>
    <p:sldLayoutId id="2147483664" r:id="rId11"/>
    <p:sldLayoutId id="2147483665" r:id="rId12"/>
    <p:sldLayoutId id="2147483661" r:id="rId13"/>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hyperlink" Target="https://academic.oup.com/mnras/article/513/4/5505/6472249"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25.png"/><Relationship Id="rId5" Type="http://schemas.openxmlformats.org/officeDocument/2006/relationships/hyperlink" Target="https://online.lifeliqe.com/app/scene/f_vyna_zatmeni?p=part_zatmeni_mesice" TargetMode="External"/><Relationship Id="rId4" Type="http://schemas.openxmlformats.org/officeDocument/2006/relationships/hyperlink" Target="https://en.wikipedia.org/wiki/Exoplane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online.lifeliqe.com/app/scene/v_esmi_mesic?p=part_celek"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2.jpe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5084064" y="1627631"/>
            <a:ext cx="7221237" cy="2237465"/>
          </a:xfrm>
          <a:noFill/>
        </p:spPr>
        <p:txBody>
          <a:bodyPr anchor="b">
            <a:noAutofit/>
          </a:bodyPr>
          <a:lstStyle/>
          <a:p>
            <a:pPr marL="1223010" marR="5080" indent="-1210945" algn="ctr">
              <a:lnSpc>
                <a:spcPct val="100000"/>
              </a:lnSpc>
              <a:spcBef>
                <a:spcPts val="100"/>
              </a:spcBef>
            </a:pPr>
            <a:r>
              <a:rPr lang="en-US" spc="-5" dirty="0">
                <a:solidFill>
                  <a:srgbClr val="00318B"/>
                </a:solidFill>
                <a:latin typeface="Source Sans Pro"/>
                <a:cs typeface="Source Sans Pro"/>
              </a:rPr>
              <a:t>A World Away: Hunting for Exoplanets with AI</a:t>
            </a:r>
            <a:endParaRPr lang="cs-CZ" dirty="0">
              <a:latin typeface="Source Sans Pro"/>
              <a:cs typeface="Source Sans Pro"/>
            </a:endParaRPr>
          </a:p>
        </p:txBody>
      </p:sp>
      <p:sp>
        <p:nvSpPr>
          <p:cNvPr id="2" name="object 19">
            <a:extLst>
              <a:ext uri="{FF2B5EF4-FFF2-40B4-BE49-F238E27FC236}">
                <a16:creationId xmlns:a16="http://schemas.microsoft.com/office/drawing/2014/main" id="{1AB993A6-6378-ABA4-14A5-705C3BC359E0}"/>
              </a:ext>
            </a:extLst>
          </p:cNvPr>
          <p:cNvSpPr/>
          <p:nvPr/>
        </p:nvSpPr>
        <p:spPr>
          <a:xfrm flipV="1">
            <a:off x="7507749" y="3590777"/>
            <a:ext cx="3291315" cy="274319"/>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a:p>
        </p:txBody>
      </p:sp>
      <p:sp>
        <p:nvSpPr>
          <p:cNvPr id="5" name="TextBox 4">
            <a:extLst>
              <a:ext uri="{FF2B5EF4-FFF2-40B4-BE49-F238E27FC236}">
                <a16:creationId xmlns:a16="http://schemas.microsoft.com/office/drawing/2014/main" id="{179AEA17-E2A4-4FA3-71EF-2547930179FA}"/>
              </a:ext>
            </a:extLst>
          </p:cNvPr>
          <p:cNvSpPr txBox="1"/>
          <p:nvPr/>
        </p:nvSpPr>
        <p:spPr>
          <a:xfrm>
            <a:off x="7342632" y="3880568"/>
            <a:ext cx="4599432" cy="338554"/>
          </a:xfrm>
          <a:prstGeom prst="rect">
            <a:avLst/>
          </a:prstGeom>
          <a:noFill/>
        </p:spPr>
        <p:txBody>
          <a:bodyPr wrap="square">
            <a:spAutoFit/>
          </a:bodyPr>
          <a:lstStyle/>
          <a:p>
            <a:r>
              <a:rPr lang="en-US" sz="1600" dirty="0">
                <a:solidFill>
                  <a:schemeClr val="accent1">
                    <a:lumMod val="60000"/>
                    <a:lumOff val="40000"/>
                  </a:schemeClr>
                </a:solidFill>
              </a:rPr>
              <a:t>2025</a:t>
            </a:r>
            <a:r>
              <a:rPr lang="en-US" sz="1600" dirty="0">
                <a:solidFill>
                  <a:schemeClr val="tx2"/>
                </a:solidFill>
              </a:rPr>
              <a:t> </a:t>
            </a:r>
            <a:r>
              <a:rPr lang="en-US" sz="1600" dirty="0">
                <a:solidFill>
                  <a:schemeClr val="accent4">
                    <a:lumMod val="60000"/>
                    <a:lumOff val="40000"/>
                  </a:schemeClr>
                </a:solidFill>
              </a:rPr>
              <a:t>NASA Space </a:t>
            </a:r>
            <a:r>
              <a:rPr lang="en-US" sz="1600" dirty="0">
                <a:solidFill>
                  <a:schemeClr val="accent2">
                    <a:lumMod val="40000"/>
                    <a:lumOff val="60000"/>
                  </a:schemeClr>
                </a:solidFill>
              </a:rPr>
              <a:t>Apps Challenge</a:t>
            </a:r>
          </a:p>
        </p:txBody>
      </p:sp>
      <p:sp>
        <p:nvSpPr>
          <p:cNvPr id="7" name="TextBox 6">
            <a:extLst>
              <a:ext uri="{FF2B5EF4-FFF2-40B4-BE49-F238E27FC236}">
                <a16:creationId xmlns:a16="http://schemas.microsoft.com/office/drawing/2014/main" id="{24BD9212-74DE-A321-9C27-80250955F1FC}"/>
              </a:ext>
            </a:extLst>
          </p:cNvPr>
          <p:cNvSpPr txBox="1"/>
          <p:nvPr/>
        </p:nvSpPr>
        <p:spPr>
          <a:xfrm>
            <a:off x="8348472" y="5828242"/>
            <a:ext cx="3331338" cy="923330"/>
          </a:xfrm>
          <a:prstGeom prst="rect">
            <a:avLst/>
          </a:prstGeom>
          <a:noFill/>
        </p:spPr>
        <p:txBody>
          <a:bodyPr wrap="square">
            <a:spAutoFit/>
          </a:bodyPr>
          <a:lstStyle/>
          <a:p>
            <a:pPr algn="r"/>
            <a:r>
              <a:rPr lang="en-US" sz="1800" dirty="0"/>
              <a:t>By: </a:t>
            </a:r>
          </a:p>
          <a:p>
            <a:pPr algn="r"/>
            <a:r>
              <a:rPr lang="en-US" sz="1800" dirty="0"/>
              <a:t>Sanjana Vishwanatha</a:t>
            </a:r>
          </a:p>
          <a:p>
            <a:pPr algn="r"/>
            <a:r>
              <a:rPr lang="en-US" sz="1800" dirty="0"/>
              <a:t>Nagarjun TS</a:t>
            </a:r>
          </a:p>
        </p:txBody>
      </p:sp>
      <p:pic>
        <p:nvPicPr>
          <p:cNvPr id="9" name="Picture 8">
            <a:extLst>
              <a:ext uri="{FF2B5EF4-FFF2-40B4-BE49-F238E27FC236}">
                <a16:creationId xmlns:a16="http://schemas.microsoft.com/office/drawing/2014/main" id="{D12698F8-F150-D4F8-F5D0-7CDD897140C3}"/>
              </a:ext>
            </a:extLst>
          </p:cNvPr>
          <p:cNvPicPr>
            <a:picLocks noChangeAspect="1"/>
          </p:cNvPicPr>
          <p:nvPr/>
        </p:nvPicPr>
        <p:blipFill>
          <a:blip r:embed="rId3"/>
          <a:stretch>
            <a:fillRect/>
          </a:stretch>
        </p:blipFill>
        <p:spPr>
          <a:xfrm>
            <a:off x="1937960" y="800593"/>
            <a:ext cx="1654076" cy="1654076"/>
          </a:xfrm>
          <a:prstGeom prst="rect">
            <a:avLst/>
          </a:prstGeom>
        </p:spPr>
      </p:pic>
      <p:sp>
        <p:nvSpPr>
          <p:cNvPr id="11" name="TextBox 10">
            <a:extLst>
              <a:ext uri="{FF2B5EF4-FFF2-40B4-BE49-F238E27FC236}">
                <a16:creationId xmlns:a16="http://schemas.microsoft.com/office/drawing/2014/main" id="{E4A4AD32-F2AA-C649-8F58-1853C3BF6C7D}"/>
              </a:ext>
            </a:extLst>
          </p:cNvPr>
          <p:cNvSpPr txBox="1"/>
          <p:nvPr/>
        </p:nvSpPr>
        <p:spPr>
          <a:xfrm>
            <a:off x="7789910" y="4219122"/>
            <a:ext cx="2487946" cy="369332"/>
          </a:xfrm>
          <a:prstGeom prst="rect">
            <a:avLst/>
          </a:prstGeom>
          <a:noFill/>
        </p:spPr>
        <p:txBody>
          <a:bodyPr wrap="square">
            <a:spAutoFit/>
          </a:bodyPr>
          <a:lstStyle/>
          <a:p>
            <a:r>
              <a:rPr lang="en-US" u="sng" dirty="0">
                <a:solidFill>
                  <a:srgbClr val="0B57D0"/>
                </a:solidFill>
                <a:latin typeface="Google Sans"/>
              </a:rPr>
              <a:t>https://deepskydivers.us</a:t>
            </a:r>
            <a:endParaRPr lang="en-US" dirty="0"/>
          </a:p>
        </p:txBody>
      </p:sp>
    </p:spTree>
    <p:extLst>
      <p:ext uri="{BB962C8B-B14F-4D97-AF65-F5344CB8AC3E}">
        <p14:creationId xmlns:p14="http://schemas.microsoft.com/office/powerpoint/2010/main" val="5174260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barn(inVertic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125"/>
            <a:ext cx="10515600" cy="1325563"/>
          </a:xfrm>
        </p:spPr>
        <p:txBody>
          <a:bodyPr anchor="ctr">
            <a:normAutofit/>
          </a:bodyPr>
          <a:lstStyle/>
          <a:p>
            <a:r>
              <a:rPr lang="en-US" dirty="0"/>
              <a:t>Challenges</a:t>
            </a:r>
          </a:p>
        </p:txBody>
      </p:sp>
      <p:pic>
        <p:nvPicPr>
          <p:cNvPr id="13" name="Picture 12">
            <a:extLst>
              <a:ext uri="{FF2B5EF4-FFF2-40B4-BE49-F238E27FC236}">
                <a16:creationId xmlns:a16="http://schemas.microsoft.com/office/drawing/2014/main" id="{BCE88D97-144D-6F52-F58D-D55F48522572}"/>
              </a:ext>
            </a:extLst>
          </p:cNvPr>
          <p:cNvPicPr>
            <a:picLocks noChangeAspect="1"/>
          </p:cNvPicPr>
          <p:nvPr/>
        </p:nvPicPr>
        <p:blipFill>
          <a:blip r:embed="rId3"/>
          <a:stretch>
            <a:fillRect/>
          </a:stretch>
        </p:blipFill>
        <p:spPr>
          <a:xfrm>
            <a:off x="1294912" y="1382640"/>
            <a:ext cx="3108958" cy="2774745"/>
          </a:xfrm>
          <a:prstGeom prst="rect">
            <a:avLst/>
          </a:prstGeom>
          <a:noFill/>
        </p:spPr>
      </p:pic>
      <p:sp>
        <p:nvSpPr>
          <p:cNvPr id="4" name="Content Placeholder 3">
            <a:extLst>
              <a:ext uri="{FF2B5EF4-FFF2-40B4-BE49-F238E27FC236}">
                <a16:creationId xmlns:a16="http://schemas.microsoft.com/office/drawing/2014/main" id="{83302BFD-960F-CBB3-E984-CDC12813A10C}"/>
              </a:ext>
            </a:extLst>
          </p:cNvPr>
          <p:cNvSpPr>
            <a:spLocks noGrp="1"/>
          </p:cNvSpPr>
          <p:nvPr>
            <p:ph sz="half" idx="15"/>
          </p:nvPr>
        </p:nvSpPr>
        <p:spPr>
          <a:xfrm>
            <a:off x="3354215" y="4405684"/>
            <a:ext cx="6698156" cy="2312632"/>
          </a:xfrm>
        </p:spPr>
        <p:txBody>
          <a:bodyPr>
            <a:normAutofit/>
          </a:bodyPr>
          <a:lstStyle/>
          <a:p>
            <a:pPr marL="285750" indent="-285750">
              <a:buFont typeface="Arial" panose="020B0604020202020204" pitchFamily="34" charset="0"/>
              <a:buChar char="•"/>
            </a:pPr>
            <a:r>
              <a:rPr lang="en-US" dirty="0"/>
              <a:t>Handling Scaling datasets and missing values.</a:t>
            </a:r>
          </a:p>
          <a:p>
            <a:pPr marL="285750" indent="-285750">
              <a:buFont typeface="Arial" panose="020B0604020202020204" pitchFamily="34" charset="0"/>
              <a:buChar char="•"/>
            </a:pPr>
            <a:r>
              <a:rPr lang="en-US" dirty="0"/>
              <a:t>Ensuring consistent preprocessing for training and prediction.</a:t>
            </a:r>
          </a:p>
          <a:p>
            <a:pPr marL="285750" indent="-285750">
              <a:buFont typeface="Arial" panose="020B0604020202020204" pitchFamily="34" charset="0"/>
              <a:buChar char="•"/>
            </a:pPr>
            <a:r>
              <a:rPr lang="en-US" dirty="0"/>
              <a:t>Dealing with imbalanced classes.</a:t>
            </a:r>
          </a:p>
          <a:p>
            <a:pPr marL="285750" indent="-285750">
              <a:buFont typeface="Arial" panose="020B0604020202020204" pitchFamily="34" charset="0"/>
              <a:buChar char="•"/>
            </a:pPr>
            <a:r>
              <a:rPr lang="en-US" dirty="0"/>
              <a:t>Integrating frontend and backend smoothly.</a:t>
            </a:r>
          </a:p>
        </p:txBody>
      </p:sp>
      <p:pic>
        <p:nvPicPr>
          <p:cNvPr id="15" name="Picture 14">
            <a:extLst>
              <a:ext uri="{FF2B5EF4-FFF2-40B4-BE49-F238E27FC236}">
                <a16:creationId xmlns:a16="http://schemas.microsoft.com/office/drawing/2014/main" id="{F4FC9E95-965F-3B00-85D9-072E63FBFBC0}"/>
              </a:ext>
            </a:extLst>
          </p:cNvPr>
          <p:cNvPicPr>
            <a:picLocks noChangeAspect="1"/>
          </p:cNvPicPr>
          <p:nvPr/>
        </p:nvPicPr>
        <p:blipFill>
          <a:blip r:embed="rId4"/>
          <a:stretch>
            <a:fillRect/>
          </a:stretch>
        </p:blipFill>
        <p:spPr>
          <a:xfrm>
            <a:off x="7969539" y="1296000"/>
            <a:ext cx="2993902" cy="2861385"/>
          </a:xfrm>
          <a:prstGeom prst="rect">
            <a:avLst/>
          </a:prstGeom>
        </p:spPr>
      </p:pic>
      <p:sp>
        <p:nvSpPr>
          <p:cNvPr id="16" name="Date Placeholder 15">
            <a:extLst>
              <a:ext uri="{FF2B5EF4-FFF2-40B4-BE49-F238E27FC236}">
                <a16:creationId xmlns:a16="http://schemas.microsoft.com/office/drawing/2014/main" id="{E461326B-D8F1-ACCD-68FD-55555A4E34EA}"/>
              </a:ext>
            </a:extLst>
          </p:cNvPr>
          <p:cNvSpPr>
            <a:spLocks noGrp="1"/>
          </p:cNvSpPr>
          <p:nvPr>
            <p:ph type="dt" sz="half" idx="10"/>
          </p:nvPr>
        </p:nvSpPr>
        <p:spPr/>
        <p:txBody>
          <a:bodyPr/>
          <a:lstStyle/>
          <a:p>
            <a:fld id="{1AE022E9-2ABC-460E-AFDD-AD11BBFD6D3C}" type="datetime1">
              <a:rPr lang="en-US" smtClean="0"/>
              <a:t>10/5/2025</a:t>
            </a:fld>
            <a:endParaRPr lang="en-US" dirty="0"/>
          </a:p>
        </p:txBody>
      </p:sp>
      <p:sp>
        <p:nvSpPr>
          <p:cNvPr id="17" name="Slide Number Placeholder 16">
            <a:extLst>
              <a:ext uri="{FF2B5EF4-FFF2-40B4-BE49-F238E27FC236}">
                <a16:creationId xmlns:a16="http://schemas.microsoft.com/office/drawing/2014/main" id="{CC495B4A-8425-CBF2-3E1D-C66F2D103ABE}"/>
              </a:ext>
            </a:extLst>
          </p:cNvPr>
          <p:cNvSpPr>
            <a:spLocks noGrp="1"/>
          </p:cNvSpPr>
          <p:nvPr>
            <p:ph type="sldNum" sz="quarter" idx="12"/>
          </p:nvPr>
        </p:nvSpPr>
        <p:spPr/>
        <p:txBody>
          <a:bodyPr/>
          <a:lstStyle/>
          <a:p>
            <a:fld id="{CBD12358-51D2-46B3-9BDE-DF29528B9454}" type="slidenum">
              <a:rPr lang="en-US" smtClean="0"/>
              <a:t>10</a:t>
            </a:fld>
            <a:endParaRPr lang="en-US" dirty="0"/>
          </a:p>
        </p:txBody>
      </p:sp>
    </p:spTree>
    <p:extLst>
      <p:ext uri="{BB962C8B-B14F-4D97-AF65-F5344CB8AC3E}">
        <p14:creationId xmlns:p14="http://schemas.microsoft.com/office/powerpoint/2010/main" val="729609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heel(1)">
                                      <p:cBhvr>
                                        <p:cTn id="12"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299AFE-770F-EB35-80C4-370F9ECA49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AAEE1E-8648-599B-4C23-BE3259DA2890}"/>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4" name="Content Placeholder 3">
            <a:extLst>
              <a:ext uri="{FF2B5EF4-FFF2-40B4-BE49-F238E27FC236}">
                <a16:creationId xmlns:a16="http://schemas.microsoft.com/office/drawing/2014/main" id="{04DA3567-5623-482B-6945-BC23CB239157}"/>
              </a:ext>
            </a:extLst>
          </p:cNvPr>
          <p:cNvSpPr>
            <a:spLocks noGrp="1"/>
          </p:cNvSpPr>
          <p:nvPr>
            <p:ph sz="half" idx="15"/>
          </p:nvPr>
        </p:nvSpPr>
        <p:spPr>
          <a:xfrm>
            <a:off x="838200" y="1690688"/>
            <a:ext cx="4589207" cy="4700280"/>
          </a:xfrm>
          <a:noFill/>
        </p:spPr>
        <p:txBody>
          <a:bodyPr>
            <a:normAutofit/>
          </a:bodyPr>
          <a:lstStyle/>
          <a:p>
            <a:pPr marL="285750" indent="-285750">
              <a:buFont typeface="Arial" panose="020B0604020202020204" pitchFamily="34" charset="0"/>
              <a:buChar char="•"/>
            </a:pPr>
            <a:r>
              <a:rPr lang="en-US" dirty="0"/>
              <a:t>NASA Exoplanet Archive datasets</a:t>
            </a:r>
          </a:p>
          <a:p>
            <a:pPr marL="285750" indent="-285750">
              <a:buFont typeface="Arial" panose="020B0604020202020204" pitchFamily="34" charset="0"/>
              <a:buChar char="•"/>
            </a:pPr>
            <a:r>
              <a:rPr lang="en-US" dirty="0"/>
              <a:t>Kepler &amp; TESS mission documentation</a:t>
            </a:r>
          </a:p>
          <a:p>
            <a:pPr marL="285750" indent="-285750">
              <a:buFont typeface="Arial" panose="020B0604020202020204" pitchFamily="34" charset="0"/>
              <a:buChar char="•"/>
            </a:pPr>
            <a:r>
              <a:rPr lang="en-US" dirty="0"/>
              <a:t>Scikit-learn documentation</a:t>
            </a:r>
          </a:p>
          <a:p>
            <a:pPr marL="285750" indent="-285750">
              <a:buFont typeface="Arial" panose="020B0604020202020204" pitchFamily="34" charset="0"/>
              <a:buChar char="•"/>
            </a:pPr>
            <a:r>
              <a:rPr lang="en-US" dirty="0"/>
              <a:t>Pandas' documentation</a:t>
            </a:r>
          </a:p>
          <a:p>
            <a:pPr marL="285750" indent="-285750">
              <a:buFont typeface="Arial" panose="020B0604020202020204" pitchFamily="34" charset="0"/>
              <a:buChar char="•"/>
            </a:pPr>
            <a:r>
              <a:rPr lang="en-US" dirty="0"/>
              <a:t>Relevant research papers and articles</a:t>
            </a:r>
          </a:p>
          <a:p>
            <a:pPr marL="285750" indent="-285750">
              <a:buFont typeface="Arial" panose="020B0604020202020204" pitchFamily="34" charset="0"/>
              <a:buChar char="•"/>
            </a:pPr>
            <a:r>
              <a:rPr lang="en-US" dirty="0">
                <a:hlinkClick r:id="rId3"/>
              </a:rPr>
              <a:t>Exoplanet detection using machine learning | Monthly</a:t>
            </a:r>
            <a:r>
              <a:rPr lang="en-US" dirty="0">
                <a:hlinkClick r:id="rId3"/>
              </a:rPr>
              <a:t> </a:t>
            </a:r>
            <a:br>
              <a:rPr lang="en-US" dirty="0"/>
            </a:br>
            <a:r>
              <a:rPr lang="en-US" dirty="0">
                <a:hlinkClick r:id="rId3"/>
              </a:rPr>
              <a:t>Notices of the Royal Astronomical Society | Oxford Academic</a:t>
            </a:r>
            <a:endParaRPr lang="en-US" dirty="0"/>
          </a:p>
          <a:p>
            <a:pPr marL="285750" indent="-285750">
              <a:buFont typeface="Arial" panose="020B0604020202020204" pitchFamily="34" charset="0"/>
              <a:buChar char="•"/>
            </a:pPr>
            <a:r>
              <a:rPr lang="en-US" dirty="0">
                <a:hlinkClick r:id="rId4"/>
              </a:rPr>
              <a:t>Exoplanet - Wikipedia</a:t>
            </a:r>
            <a:endParaRPr lang="en-US" dirty="0"/>
          </a:p>
          <a:p>
            <a:pPr marL="285750" indent="-285750">
              <a:buFont typeface="Arial" panose="020B0604020202020204" pitchFamily="34" charset="0"/>
              <a:buChar char="•"/>
            </a:pPr>
            <a:r>
              <a:rPr lang="en-US" dirty="0"/>
              <a:t>Claude Sonnet 3.5</a:t>
            </a:r>
          </a:p>
        </p:txBody>
      </p:sp>
      <p:sp>
        <p:nvSpPr>
          <p:cNvPr id="9" name="object 4">
            <a:hlinkClick r:id="rId5"/>
            <a:extLst>
              <a:ext uri="{FF2B5EF4-FFF2-40B4-BE49-F238E27FC236}">
                <a16:creationId xmlns:a16="http://schemas.microsoft.com/office/drawing/2014/main" id="{00FFB5D5-1E81-70BA-FC97-5D35BA6FDB19}"/>
              </a:ext>
            </a:extLst>
          </p:cNvPr>
          <p:cNvSpPr/>
          <p:nvPr/>
        </p:nvSpPr>
        <p:spPr>
          <a:xfrm>
            <a:off x="5427407" y="913939"/>
            <a:ext cx="6587613" cy="3952569"/>
          </a:xfrm>
          <a:prstGeom prst="rect">
            <a:avLst/>
          </a:prstGeom>
          <a:blipFill>
            <a:blip r:embed="rId6" cstate="print"/>
            <a:stretch>
              <a:fillRect/>
            </a:stretch>
          </a:blipFill>
        </p:spPr>
        <p:txBody>
          <a:bodyPr wrap="square" lIns="0" tIns="0" rIns="0" bIns="0" rtlCol="0"/>
          <a:lstStyle/>
          <a:p>
            <a:endParaRPr/>
          </a:p>
        </p:txBody>
      </p:sp>
      <p:sp>
        <p:nvSpPr>
          <p:cNvPr id="3" name="Date Placeholder 2">
            <a:extLst>
              <a:ext uri="{FF2B5EF4-FFF2-40B4-BE49-F238E27FC236}">
                <a16:creationId xmlns:a16="http://schemas.microsoft.com/office/drawing/2014/main" id="{AC0A7BE1-FD6A-7167-91CB-95844AEEC001}"/>
              </a:ext>
            </a:extLst>
          </p:cNvPr>
          <p:cNvSpPr>
            <a:spLocks noGrp="1"/>
          </p:cNvSpPr>
          <p:nvPr>
            <p:ph type="dt" sz="half" idx="10"/>
          </p:nvPr>
        </p:nvSpPr>
        <p:spPr/>
        <p:txBody>
          <a:bodyPr/>
          <a:lstStyle/>
          <a:p>
            <a:fld id="{7231BAF3-F572-4622-9680-5745FD16A2BD}" type="datetime1">
              <a:rPr lang="en-US" smtClean="0"/>
              <a:t>10/5/2025</a:t>
            </a:fld>
            <a:endParaRPr lang="en-US" dirty="0"/>
          </a:p>
        </p:txBody>
      </p:sp>
      <p:sp>
        <p:nvSpPr>
          <p:cNvPr id="5" name="Slide Number Placeholder 4">
            <a:extLst>
              <a:ext uri="{FF2B5EF4-FFF2-40B4-BE49-F238E27FC236}">
                <a16:creationId xmlns:a16="http://schemas.microsoft.com/office/drawing/2014/main" id="{4DE9FF18-2B0F-57DA-47F1-F9B458679E4A}"/>
              </a:ext>
            </a:extLst>
          </p:cNvPr>
          <p:cNvSpPr>
            <a:spLocks noGrp="1"/>
          </p:cNvSpPr>
          <p:nvPr>
            <p:ph type="sldNum" sz="quarter" idx="12"/>
          </p:nvPr>
        </p:nvSpPr>
        <p:spPr/>
        <p:txBody>
          <a:bodyPr/>
          <a:lstStyle/>
          <a:p>
            <a:fld id="{CBD12358-51D2-46B3-9BDE-DF29528B9454}" type="slidenum">
              <a:rPr lang="en-US" smtClean="0"/>
              <a:t>11</a:t>
            </a:fld>
            <a:endParaRPr lang="en-US" dirty="0"/>
          </a:p>
        </p:txBody>
      </p:sp>
    </p:spTree>
    <p:extLst>
      <p:ext uri="{BB962C8B-B14F-4D97-AF65-F5344CB8AC3E}">
        <p14:creationId xmlns:p14="http://schemas.microsoft.com/office/powerpoint/2010/main" val="3131914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6222118" y="1423220"/>
            <a:ext cx="5507421" cy="1112743"/>
          </a:xfrm>
        </p:spPr>
        <p:txBody>
          <a:bodyPr anchor="b">
            <a:normAutofit/>
          </a:bodyPr>
          <a:lstStyle/>
          <a:p>
            <a:r>
              <a:rPr lang="en-US" dirty="0"/>
              <a:t>Future Goals:</a:t>
            </a:r>
          </a:p>
        </p:txBody>
      </p:sp>
      <p:pic>
        <p:nvPicPr>
          <p:cNvPr id="5124" name="Picture 4" descr="Business target or future vision, business opportunity or challenge ...">
            <a:extLst>
              <a:ext uri="{FF2B5EF4-FFF2-40B4-BE49-F238E27FC236}">
                <a16:creationId xmlns:a16="http://schemas.microsoft.com/office/drawing/2014/main" id="{43CF963D-A9F4-973E-1039-7BE0AE4C9D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7107" r="16116" b="1"/>
          <a:stretch>
            <a:fillRect/>
          </a:stretch>
        </p:blipFill>
        <p:spPr bwMode="auto">
          <a:xfrm>
            <a:off x="707393" y="847600"/>
            <a:ext cx="4619625" cy="4617720"/>
          </a:xfrm>
          <a:prstGeom prst="ellipse">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CC8AA23-D8D0-93BE-5C5F-103A750B0D2F}"/>
              </a:ext>
            </a:extLst>
          </p:cNvPr>
          <p:cNvSpPr>
            <a:spLocks noGrp="1"/>
          </p:cNvSpPr>
          <p:nvPr>
            <p:ph idx="1"/>
          </p:nvPr>
        </p:nvSpPr>
        <p:spPr>
          <a:xfrm>
            <a:off x="6222118" y="2947218"/>
            <a:ext cx="5507421" cy="2141482"/>
          </a:xfrm>
        </p:spPr>
        <p:txBody>
          <a:bodyPr vert="horz" lIns="91440" tIns="45720" rIns="91440" bIns="45720" rtlCol="0">
            <a:normAutofit fontScale="92500" lnSpcReduction="20000"/>
          </a:bodyPr>
          <a:lstStyle/>
          <a:p>
            <a:pPr marL="342900" indent="-342900">
              <a:buFont typeface="Arial" panose="020B0604020202020204" pitchFamily="34" charset="0"/>
              <a:buChar char="•"/>
            </a:pPr>
            <a:r>
              <a:rPr lang="en-US" dirty="0"/>
              <a:t>Integrate more advanced ML models (e.g., deep learning).</a:t>
            </a:r>
          </a:p>
          <a:p>
            <a:pPr marL="342900" indent="-342900">
              <a:buFont typeface="Arial" panose="020B0604020202020204" pitchFamily="34" charset="0"/>
              <a:buChar char="•"/>
            </a:pPr>
            <a:r>
              <a:rPr lang="en-US" dirty="0"/>
              <a:t>Implement AI Agent.</a:t>
            </a:r>
          </a:p>
          <a:p>
            <a:pPr marL="342900" indent="-342900">
              <a:buFont typeface="Arial" panose="020B0604020202020204" pitchFamily="34" charset="0"/>
              <a:buChar char="•"/>
            </a:pPr>
            <a:r>
              <a:rPr lang="en-US" dirty="0"/>
              <a:t>Add support for more datasets (e.g., K2).</a:t>
            </a:r>
          </a:p>
          <a:p>
            <a:pPr marL="342900" indent="-342900">
              <a:buFont typeface="Arial" panose="020B0604020202020204" pitchFamily="34" charset="0"/>
              <a:buChar char="•"/>
            </a:pPr>
            <a:r>
              <a:rPr lang="en-US" dirty="0"/>
              <a:t>Improve UI/UX for broader accessibility.</a:t>
            </a:r>
          </a:p>
        </p:txBody>
      </p:sp>
      <p:sp>
        <p:nvSpPr>
          <p:cNvPr id="8" name="Date Placeholder 7">
            <a:extLst>
              <a:ext uri="{FF2B5EF4-FFF2-40B4-BE49-F238E27FC236}">
                <a16:creationId xmlns:a16="http://schemas.microsoft.com/office/drawing/2014/main" id="{557EC98D-C877-4BA4-91F6-690DE3259C9E}"/>
              </a:ext>
            </a:extLst>
          </p:cNvPr>
          <p:cNvSpPr>
            <a:spLocks noGrp="1"/>
          </p:cNvSpPr>
          <p:nvPr>
            <p:ph type="dt" sz="half" idx="10"/>
          </p:nvPr>
        </p:nvSpPr>
        <p:spPr/>
        <p:txBody>
          <a:bodyPr/>
          <a:lstStyle/>
          <a:p>
            <a:pPr>
              <a:defRPr/>
            </a:pPr>
            <a:fld id="{A9AFFA65-2335-4D62-9FFD-21291D1C9993}" type="datetime1">
              <a:rPr lang="en-US" smtClean="0">
                <a:solidFill>
                  <a:prstClr val="black">
                    <a:tint val="75000"/>
                  </a:prstClr>
                </a:solidFill>
              </a:rPr>
              <a:t>10/5/2025</a:t>
            </a:fld>
            <a:endParaRPr lang="en-US" dirty="0">
              <a:solidFill>
                <a:prstClr val="black">
                  <a:tint val="75000"/>
                </a:prstClr>
              </a:solidFill>
            </a:endParaRPr>
          </a:p>
        </p:txBody>
      </p:sp>
      <p:sp>
        <p:nvSpPr>
          <p:cNvPr id="9" name="Slide Number Placeholder 8">
            <a:extLst>
              <a:ext uri="{FF2B5EF4-FFF2-40B4-BE49-F238E27FC236}">
                <a16:creationId xmlns:a16="http://schemas.microsoft.com/office/drawing/2014/main" id="{31F3D363-AAE9-4519-9854-31FC7B8E6C01}"/>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12</a:t>
            </a:fld>
            <a:endParaRPr lang="en-US" dirty="0">
              <a:solidFill>
                <a:prstClr val="black">
                  <a:tint val="75000"/>
                </a:prstClr>
              </a:solidFill>
            </a:endParaRPr>
          </a:p>
        </p:txBody>
      </p:sp>
    </p:spTree>
    <p:extLst>
      <p:ext uri="{BB962C8B-B14F-4D97-AF65-F5344CB8AC3E}">
        <p14:creationId xmlns:p14="http://schemas.microsoft.com/office/powerpoint/2010/main" val="2737241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838200" y="365125"/>
            <a:ext cx="10515600" cy="1325563"/>
          </a:xfrm>
        </p:spPr>
        <p:txBody>
          <a:bodyPr vert="horz" lIns="91440" tIns="45720" rIns="91440" bIns="45720" rtlCol="0" anchor="ctr" anchorCtr="0">
            <a:normAutofit/>
          </a:bodyPr>
          <a:lstStyle/>
          <a:p>
            <a:r>
              <a:rPr lang="en-US" kern="1200" dirty="0">
                <a:latin typeface="+mj-lt"/>
                <a:ea typeface="+mj-ea"/>
                <a:cs typeface="+mj-cs"/>
              </a:rPr>
              <a:t>Thank you</a:t>
            </a:r>
          </a:p>
        </p:txBody>
      </p:sp>
      <p:sp>
        <p:nvSpPr>
          <p:cNvPr id="4" name="TextBox 3">
            <a:extLst>
              <a:ext uri="{FF2B5EF4-FFF2-40B4-BE49-F238E27FC236}">
                <a16:creationId xmlns:a16="http://schemas.microsoft.com/office/drawing/2014/main" id="{FB67F9BD-F389-AF45-9FEF-B480DEAD8A60}"/>
              </a:ext>
            </a:extLst>
          </p:cNvPr>
          <p:cNvSpPr txBox="1"/>
          <p:nvPr/>
        </p:nvSpPr>
        <p:spPr>
          <a:xfrm>
            <a:off x="838201" y="1825625"/>
            <a:ext cx="3108958" cy="1212543"/>
          </a:xfrm>
          <a:prstGeom prst="rect">
            <a:avLst/>
          </a:prstGeom>
        </p:spPr>
        <p:txBody>
          <a:bodyPr vert="horz" lIns="91440" tIns="45720" rIns="91440" bIns="45720" rtlCol="0">
            <a:normAutofit/>
          </a:bodyPr>
          <a:lstStyle/>
          <a:p>
            <a:pPr marL="228600" indent="-228600">
              <a:lnSpc>
                <a:spcPct val="90000"/>
              </a:lnSpc>
              <a:spcBef>
                <a:spcPts val="1000"/>
              </a:spcBef>
              <a:spcAft>
                <a:spcPts val="800"/>
              </a:spcAft>
              <a:buClr>
                <a:schemeClr val="accent2"/>
              </a:buClr>
              <a:buFont typeface="Arial" panose="020B0604020202020204" pitchFamily="34" charset="0"/>
              <a:buChar char="•"/>
            </a:pPr>
            <a:r>
              <a:rPr lang="en-US" dirty="0"/>
              <a:t>Any Questions..</a:t>
            </a:r>
          </a:p>
        </p:txBody>
      </p:sp>
      <p:graphicFrame>
        <p:nvGraphicFramePr>
          <p:cNvPr id="6" name="Content Placeholder 2">
            <a:extLst>
              <a:ext uri="{FF2B5EF4-FFF2-40B4-BE49-F238E27FC236}">
                <a16:creationId xmlns:a16="http://schemas.microsoft.com/office/drawing/2014/main" id="{E04C64DC-3F41-8C2B-3C05-8DCB6CCA1813}"/>
              </a:ext>
            </a:extLst>
          </p:cNvPr>
          <p:cNvGraphicFramePr>
            <a:graphicFrameLocks noGrp="1"/>
          </p:cNvGraphicFramePr>
          <p:nvPr>
            <p:ph sz="half" idx="15"/>
            <p:extLst>
              <p:ext uri="{D42A27DB-BD31-4B8C-83A1-F6EECF244321}">
                <p14:modId xmlns:p14="http://schemas.microsoft.com/office/powerpoint/2010/main" val="2313953877"/>
              </p:ext>
            </p:extLst>
          </p:nvPr>
        </p:nvGraphicFramePr>
        <p:xfrm>
          <a:off x="4661820" y="1816916"/>
          <a:ext cx="6698156" cy="4297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Question Zutto">
            <a:extLst>
              <a:ext uri="{FF2B5EF4-FFF2-40B4-BE49-F238E27FC236}">
                <a16:creationId xmlns:a16="http://schemas.microsoft.com/office/drawing/2014/main" id="{41E6A665-375D-4AE8-D6F1-F6B8F45278D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4876" y="2149246"/>
            <a:ext cx="3582660" cy="3582660"/>
          </a:xfrm>
          <a:prstGeom prst="rect">
            <a:avLst/>
          </a:prstGeom>
        </p:spPr>
      </p:pic>
      <p:sp>
        <p:nvSpPr>
          <p:cNvPr id="8" name="Rectangle: Rounded Corners 7">
            <a:extLst>
              <a:ext uri="{FF2B5EF4-FFF2-40B4-BE49-F238E27FC236}">
                <a16:creationId xmlns:a16="http://schemas.microsoft.com/office/drawing/2014/main" id="{C13837CF-9937-C7D2-8076-50F29C2E2995}"/>
              </a:ext>
            </a:extLst>
          </p:cNvPr>
          <p:cNvSpPr/>
          <p:nvPr/>
        </p:nvSpPr>
        <p:spPr>
          <a:xfrm>
            <a:off x="6902244" y="1690688"/>
            <a:ext cx="2320413" cy="74120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Reach out to us..</a:t>
            </a:r>
          </a:p>
        </p:txBody>
      </p:sp>
      <p:sp>
        <p:nvSpPr>
          <p:cNvPr id="9" name="Date Placeholder 8">
            <a:extLst>
              <a:ext uri="{FF2B5EF4-FFF2-40B4-BE49-F238E27FC236}">
                <a16:creationId xmlns:a16="http://schemas.microsoft.com/office/drawing/2014/main" id="{2A47962A-BB4D-CD3A-E2DC-B6D2E2E032AD}"/>
              </a:ext>
            </a:extLst>
          </p:cNvPr>
          <p:cNvSpPr>
            <a:spLocks noGrp="1"/>
          </p:cNvSpPr>
          <p:nvPr>
            <p:ph type="dt" sz="half" idx="10"/>
          </p:nvPr>
        </p:nvSpPr>
        <p:spPr/>
        <p:txBody>
          <a:bodyPr/>
          <a:lstStyle/>
          <a:p>
            <a:fld id="{BEE27854-690E-4303-8038-19F9F85A2420}" type="datetime1">
              <a:rPr lang="en-US" smtClean="0"/>
              <a:t>10/5/2025</a:t>
            </a:fld>
            <a:endParaRPr lang="en-US" dirty="0"/>
          </a:p>
        </p:txBody>
      </p:sp>
      <p:sp>
        <p:nvSpPr>
          <p:cNvPr id="10" name="Slide Number Placeholder 9">
            <a:extLst>
              <a:ext uri="{FF2B5EF4-FFF2-40B4-BE49-F238E27FC236}">
                <a16:creationId xmlns:a16="http://schemas.microsoft.com/office/drawing/2014/main" id="{F125209A-5531-BE6A-B730-2EDA58F35F04}"/>
              </a:ext>
            </a:extLst>
          </p:cNvPr>
          <p:cNvSpPr>
            <a:spLocks noGrp="1"/>
          </p:cNvSpPr>
          <p:nvPr>
            <p:ph type="sldNum" sz="quarter" idx="12"/>
          </p:nvPr>
        </p:nvSpPr>
        <p:spPr/>
        <p:txBody>
          <a:bodyPr/>
          <a:lstStyle/>
          <a:p>
            <a:fld id="{CBD12358-51D2-46B3-9BDE-DF29528B9454}" type="slidenum">
              <a:rPr lang="en-US" smtClean="0"/>
              <a:t>13</a:t>
            </a:fld>
            <a:endParaRPr lang="en-US" dirty="0"/>
          </a:p>
        </p:txBody>
      </p:sp>
    </p:spTree>
    <p:extLst>
      <p:ext uri="{BB962C8B-B14F-4D97-AF65-F5344CB8AC3E}">
        <p14:creationId xmlns:p14="http://schemas.microsoft.com/office/powerpoint/2010/main" val="156248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838200" y="365125"/>
            <a:ext cx="10515600" cy="1325563"/>
          </a:xfrm>
        </p:spPr>
        <p:txBody>
          <a:bodyPr anchor="ctr">
            <a:normAutofit/>
          </a:bodyPr>
          <a:lstStyle/>
          <a:p>
            <a:pPr algn="ctr"/>
            <a:r>
              <a:rPr lang="en-US" dirty="0"/>
              <a:t>Agenda</a:t>
            </a:r>
          </a:p>
        </p:txBody>
      </p:sp>
      <p:pic>
        <p:nvPicPr>
          <p:cNvPr id="1026" name="Picture 2" descr="Astronaut 5k, HD Others, 4k Wallpapers, Images, Backgrounds, Photos and ...">
            <a:extLst>
              <a:ext uri="{FF2B5EF4-FFF2-40B4-BE49-F238E27FC236}">
                <a16:creationId xmlns:a16="http://schemas.microsoft.com/office/drawing/2014/main" id="{53118FF0-0EF5-C113-37B5-D4406B74D6B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67156" y="1825625"/>
            <a:ext cx="6876288" cy="429768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BEA8735-F1DC-1DE6-0A38-429B2F660F8A}"/>
              </a:ext>
            </a:extLst>
          </p:cNvPr>
          <p:cNvSpPr>
            <a:spLocks noGrp="1"/>
          </p:cNvSpPr>
          <p:nvPr>
            <p:ph sz="half" idx="2"/>
          </p:nvPr>
        </p:nvSpPr>
        <p:spPr>
          <a:xfrm>
            <a:off x="7903029" y="1825625"/>
            <a:ext cx="3450771" cy="4297680"/>
          </a:xfrm>
        </p:spPr>
        <p:txBody>
          <a:bodyPr>
            <a:normAutofit lnSpcReduction="10000"/>
          </a:bodyPr>
          <a:lstStyle/>
          <a:p>
            <a:pPr marL="285750" indent="-285750">
              <a:buFont typeface="Arial" panose="020B0604020202020204" pitchFamily="34" charset="0"/>
              <a:buChar char="•"/>
            </a:pPr>
            <a:r>
              <a:rPr lang="en-US" dirty="0"/>
              <a:t>Objective</a:t>
            </a:r>
          </a:p>
          <a:p>
            <a:pPr marL="285750" indent="-285750">
              <a:buFont typeface="Arial" panose="020B0604020202020204" pitchFamily="34" charset="0"/>
              <a:buChar char="•"/>
            </a:pPr>
            <a:r>
              <a:rPr lang="en-US" dirty="0"/>
              <a:t>Exoplanet Brief Explanation</a:t>
            </a:r>
          </a:p>
          <a:p>
            <a:pPr marL="285750" indent="-285750">
              <a:buFont typeface="Arial" panose="020B0604020202020204" pitchFamily="34" charset="0"/>
              <a:buChar char="•"/>
            </a:pPr>
            <a:r>
              <a:rPr lang="en-US" dirty="0"/>
              <a:t>Our Approach</a:t>
            </a:r>
          </a:p>
          <a:p>
            <a:pPr marL="285750" indent="-285750">
              <a:buFont typeface="Arial" panose="020B0604020202020204" pitchFamily="34" charset="0"/>
              <a:buChar char="•"/>
            </a:pPr>
            <a:r>
              <a:rPr lang="en-US" dirty="0"/>
              <a:t>Data Cleaning &amp; Preprocessing</a:t>
            </a:r>
          </a:p>
          <a:p>
            <a:pPr marL="285750" indent="-285750">
              <a:buFont typeface="Arial" panose="020B0604020202020204" pitchFamily="34" charset="0"/>
              <a:buChar char="•"/>
            </a:pPr>
            <a:r>
              <a:rPr lang="en-US" dirty="0"/>
              <a:t>Machine Learning Model</a:t>
            </a:r>
          </a:p>
          <a:p>
            <a:pPr marL="285750" indent="-285750">
              <a:buFont typeface="Arial" panose="020B0604020202020204" pitchFamily="34" charset="0"/>
              <a:buChar char="•"/>
            </a:pPr>
            <a:r>
              <a:rPr lang="en-US" dirty="0"/>
              <a:t>Demo App</a:t>
            </a:r>
          </a:p>
          <a:p>
            <a:pPr marL="285750" indent="-285750">
              <a:buFont typeface="Arial" panose="020B0604020202020204" pitchFamily="34" charset="0"/>
              <a:buChar char="•"/>
            </a:pPr>
            <a:r>
              <a:rPr lang="en-US" dirty="0"/>
              <a:t>Challenges We Faced</a:t>
            </a:r>
          </a:p>
          <a:p>
            <a:pPr marL="285750" indent="-285750">
              <a:buFont typeface="Arial" panose="020B0604020202020204" pitchFamily="34" charset="0"/>
              <a:buChar char="•"/>
            </a:pPr>
            <a:r>
              <a:rPr lang="en-US" dirty="0"/>
              <a:t>References / Articles</a:t>
            </a:r>
          </a:p>
          <a:p>
            <a:pPr marL="285750" indent="-285750">
              <a:buFont typeface="Arial" panose="020B0604020202020204" pitchFamily="34" charset="0"/>
              <a:buChar char="•"/>
            </a:pPr>
            <a:r>
              <a:rPr lang="en-US" dirty="0"/>
              <a:t>Future Work/ Conclusion</a:t>
            </a:r>
          </a:p>
          <a:p>
            <a:endParaRPr lang="en-US" dirty="0"/>
          </a:p>
        </p:txBody>
      </p:sp>
      <p:sp>
        <p:nvSpPr>
          <p:cNvPr id="6" name="Date Placeholder 5">
            <a:extLst>
              <a:ext uri="{FF2B5EF4-FFF2-40B4-BE49-F238E27FC236}">
                <a16:creationId xmlns:a16="http://schemas.microsoft.com/office/drawing/2014/main" id="{30EBCE53-38B4-027F-CBA2-83C0A962DD5B}"/>
              </a:ext>
            </a:extLst>
          </p:cNvPr>
          <p:cNvSpPr>
            <a:spLocks noGrp="1"/>
          </p:cNvSpPr>
          <p:nvPr>
            <p:ph type="dt" sz="half" idx="10"/>
          </p:nvPr>
        </p:nvSpPr>
        <p:spPr/>
        <p:txBody>
          <a:bodyPr/>
          <a:lstStyle/>
          <a:p>
            <a:fld id="{77BF11BA-2527-4B54-A3D4-FBE4F1815AAD}" type="datetime1">
              <a:rPr lang="en-US" smtClean="0"/>
              <a:t>10/5/2025</a:t>
            </a:fld>
            <a:endParaRPr lang="en-US" dirty="0"/>
          </a:p>
        </p:txBody>
      </p:sp>
      <p:sp>
        <p:nvSpPr>
          <p:cNvPr id="7" name="Slide Number Placeholder 6">
            <a:extLst>
              <a:ext uri="{FF2B5EF4-FFF2-40B4-BE49-F238E27FC236}">
                <a16:creationId xmlns:a16="http://schemas.microsoft.com/office/drawing/2014/main" id="{E4A9C68C-DEF3-6302-7B71-401DA6D021C0}"/>
              </a:ext>
            </a:extLst>
          </p:cNvPr>
          <p:cNvSpPr>
            <a:spLocks noGrp="1"/>
          </p:cNvSpPr>
          <p:nvPr>
            <p:ph type="sldNum" sz="quarter" idx="12"/>
          </p:nvPr>
        </p:nvSpPr>
        <p:spPr/>
        <p:txBody>
          <a:bodyPr/>
          <a:lstStyle/>
          <a:p>
            <a:fld id="{CBD12358-51D2-46B3-9BDE-DF29528B9454}" type="slidenum">
              <a:rPr lang="en-US" smtClean="0"/>
              <a:t>2</a:t>
            </a:fld>
            <a:endParaRPr lang="en-US" dirty="0"/>
          </a:p>
        </p:txBody>
      </p:sp>
    </p:spTree>
    <p:extLst>
      <p:ext uri="{BB962C8B-B14F-4D97-AF65-F5344CB8AC3E}">
        <p14:creationId xmlns:p14="http://schemas.microsoft.com/office/powerpoint/2010/main" val="392072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randombar(horizontal)">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9" dur="500"/>
                                        <p:tgtEl>
                                          <p:spTgt spid="3">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grpId="0" nodeType="click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randombar(horizontal)">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randombar(horizontal)">
                                      <p:cBhvr>
                                        <p:cTn id="49" dur="500"/>
                                        <p:tgtEl>
                                          <p:spTgt spid="3">
                                            <p:txEl>
                                              <p:pRg st="7" end="7"/>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4" presetClass="entr" presetSubtype="10" fill="hold" grpId="0" nodeType="click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Effect transition="in" filter="randombar(horizontal)">
                                      <p:cBhvr>
                                        <p:cTn id="5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title"/>
          </p:nvPr>
        </p:nvSpPr>
        <p:spPr>
          <a:xfrm>
            <a:off x="6222118" y="2133600"/>
            <a:ext cx="5507421" cy="1405128"/>
          </a:xfrm>
        </p:spPr>
        <p:txBody>
          <a:bodyPr anchor="b">
            <a:normAutofit/>
          </a:bodyPr>
          <a:lstStyle/>
          <a:p>
            <a:r>
              <a:rPr lang="en-US" dirty="0"/>
              <a:t>Objective</a:t>
            </a:r>
          </a:p>
        </p:txBody>
      </p:sp>
      <p:sp>
        <p:nvSpPr>
          <p:cNvPr id="8" name="Content Placeholder 3">
            <a:extLst>
              <a:ext uri="{FF2B5EF4-FFF2-40B4-BE49-F238E27FC236}">
                <a16:creationId xmlns:a16="http://schemas.microsoft.com/office/drawing/2014/main" id="{BA78D69F-BB00-DBCA-15DF-7E93595E0A65}"/>
              </a:ext>
            </a:extLst>
          </p:cNvPr>
          <p:cNvSpPr>
            <a:spLocks noGrp="1"/>
          </p:cNvSpPr>
          <p:nvPr>
            <p:ph idx="1"/>
          </p:nvPr>
        </p:nvSpPr>
        <p:spPr>
          <a:xfrm>
            <a:off x="6222118" y="4058263"/>
            <a:ext cx="5507421" cy="2141482"/>
          </a:xfrm>
        </p:spPr>
        <p:txBody>
          <a:bodyPr>
            <a:normAutofit fontScale="92500" lnSpcReduction="20000"/>
          </a:bodyPr>
          <a:lstStyle/>
          <a:p>
            <a:pPr marL="342900" indent="-342900">
              <a:buFont typeface="Arial" panose="020B0604020202020204" pitchFamily="34" charset="0"/>
              <a:buChar char="•"/>
            </a:pPr>
            <a:r>
              <a:rPr lang="en-US" dirty="0"/>
              <a:t>To automate the identification of exoplanets using AI and machine learning.</a:t>
            </a:r>
          </a:p>
          <a:p>
            <a:pPr marL="342900" indent="-342900">
              <a:buFont typeface="Arial" panose="020B0604020202020204" pitchFamily="34" charset="0"/>
              <a:buChar char="•"/>
            </a:pPr>
            <a:r>
              <a:rPr lang="en-US" dirty="0"/>
              <a:t>Build a robust pipeline from analyzing the raw data to predictions.</a:t>
            </a:r>
          </a:p>
          <a:p>
            <a:pPr marL="342900" indent="-342900">
              <a:buFont typeface="Arial" panose="020B0604020202020204" pitchFamily="34" charset="0"/>
              <a:buChar char="•"/>
            </a:pPr>
            <a:r>
              <a:rPr lang="en-US" dirty="0"/>
              <a:t>Provide an easy-to-use web app for scientists and enthusiasts.</a:t>
            </a:r>
          </a:p>
          <a:p>
            <a:endParaRPr lang="en-US" dirty="0"/>
          </a:p>
        </p:txBody>
      </p:sp>
      <p:pic>
        <p:nvPicPr>
          <p:cNvPr id="7" name="Picture 6">
            <a:hlinkClick r:id="rId3"/>
            <a:extLst>
              <a:ext uri="{FF2B5EF4-FFF2-40B4-BE49-F238E27FC236}">
                <a16:creationId xmlns:a16="http://schemas.microsoft.com/office/drawing/2014/main" id="{11FB4542-C774-7228-FB4A-D816B84069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5999" y="749788"/>
            <a:ext cx="5257017" cy="5257017"/>
          </a:xfrm>
          <a:prstGeom prst="rect">
            <a:avLst/>
          </a:prstGeom>
        </p:spPr>
      </p:pic>
      <p:sp>
        <p:nvSpPr>
          <p:cNvPr id="9" name="object 19">
            <a:extLst>
              <a:ext uri="{FF2B5EF4-FFF2-40B4-BE49-F238E27FC236}">
                <a16:creationId xmlns:a16="http://schemas.microsoft.com/office/drawing/2014/main" id="{6BA3B0D7-6DC7-F289-803A-61FA33D5B207}"/>
              </a:ext>
            </a:extLst>
          </p:cNvPr>
          <p:cNvSpPr/>
          <p:nvPr/>
        </p:nvSpPr>
        <p:spPr>
          <a:xfrm flipV="1">
            <a:off x="6336174" y="3252830"/>
            <a:ext cx="3291315" cy="274319"/>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a:p>
        </p:txBody>
      </p:sp>
      <p:sp>
        <p:nvSpPr>
          <p:cNvPr id="10" name="Date Placeholder 9">
            <a:extLst>
              <a:ext uri="{FF2B5EF4-FFF2-40B4-BE49-F238E27FC236}">
                <a16:creationId xmlns:a16="http://schemas.microsoft.com/office/drawing/2014/main" id="{21DA393A-30D1-1F05-5FBD-78266F333547}"/>
              </a:ext>
            </a:extLst>
          </p:cNvPr>
          <p:cNvSpPr>
            <a:spLocks noGrp="1"/>
          </p:cNvSpPr>
          <p:nvPr>
            <p:ph type="dt" sz="half" idx="10"/>
          </p:nvPr>
        </p:nvSpPr>
        <p:spPr/>
        <p:txBody>
          <a:bodyPr/>
          <a:lstStyle/>
          <a:p>
            <a:pPr>
              <a:defRPr/>
            </a:pPr>
            <a:fld id="{6C0F298D-AD0B-473D-A0FD-BE1B6A994CC6}" type="datetime1">
              <a:rPr lang="en-US" smtClean="0">
                <a:solidFill>
                  <a:prstClr val="black">
                    <a:tint val="75000"/>
                  </a:prstClr>
                </a:solidFill>
              </a:rPr>
              <a:t>10/5/2025</a:t>
            </a:fld>
            <a:endParaRPr lang="en-US" dirty="0">
              <a:solidFill>
                <a:prstClr val="black">
                  <a:tint val="75000"/>
                </a:prstClr>
              </a:solidFill>
            </a:endParaRPr>
          </a:p>
        </p:txBody>
      </p:sp>
      <p:sp>
        <p:nvSpPr>
          <p:cNvPr id="12" name="Slide Number Placeholder 11">
            <a:extLst>
              <a:ext uri="{FF2B5EF4-FFF2-40B4-BE49-F238E27FC236}">
                <a16:creationId xmlns:a16="http://schemas.microsoft.com/office/drawing/2014/main" id="{36224E11-5833-2ED4-574B-9895A50D611C}"/>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3</a:t>
            </a:fld>
            <a:endParaRPr lang="en-US" dirty="0">
              <a:solidFill>
                <a:prstClr val="black">
                  <a:tint val="75000"/>
                </a:prstClr>
              </a:solidFill>
            </a:endParaRPr>
          </a:p>
        </p:txBody>
      </p:sp>
    </p:spTree>
    <p:extLst>
      <p:ext uri="{BB962C8B-B14F-4D97-AF65-F5344CB8AC3E}">
        <p14:creationId xmlns:p14="http://schemas.microsoft.com/office/powerpoint/2010/main" val="175612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circle(in)">
                                      <p:cBhvr>
                                        <p:cTn id="12" dur="20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circle(in)">
                                      <p:cBhvr>
                                        <p:cTn id="17" dur="20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circle(in)">
                                      <p:cBhvr>
                                        <p:cTn id="22" dur="20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513E45-4F5C-9394-1D42-7FB6C0170D83}"/>
              </a:ext>
            </a:extLst>
          </p:cNvPr>
          <p:cNvSpPr>
            <a:spLocks noGrp="1"/>
          </p:cNvSpPr>
          <p:nvPr>
            <p:ph type="title"/>
          </p:nvPr>
        </p:nvSpPr>
        <p:spPr>
          <a:xfrm>
            <a:off x="485775" y="446087"/>
            <a:ext cx="6553199" cy="963613"/>
          </a:xfrm>
        </p:spPr>
        <p:txBody>
          <a:bodyPr anchor="b">
            <a:normAutofit/>
          </a:bodyPr>
          <a:lstStyle/>
          <a:p>
            <a:r>
              <a:rPr lang="en-US" dirty="0"/>
              <a:t>What is Exoplanet ?</a:t>
            </a:r>
          </a:p>
        </p:txBody>
      </p:sp>
      <p:sp>
        <p:nvSpPr>
          <p:cNvPr id="5" name="Content Placeholder 4">
            <a:extLst>
              <a:ext uri="{FF2B5EF4-FFF2-40B4-BE49-F238E27FC236}">
                <a16:creationId xmlns:a16="http://schemas.microsoft.com/office/drawing/2014/main" id="{55C37F52-5C08-7C02-C9CA-E2AD930A95FB}"/>
              </a:ext>
            </a:extLst>
          </p:cNvPr>
          <p:cNvSpPr>
            <a:spLocks noGrp="1"/>
          </p:cNvSpPr>
          <p:nvPr>
            <p:ph sz="half" idx="1"/>
          </p:nvPr>
        </p:nvSpPr>
        <p:spPr>
          <a:xfrm>
            <a:off x="838200" y="2657316"/>
            <a:ext cx="5257800" cy="3369858"/>
          </a:xfrm>
        </p:spPr>
        <p:txBody>
          <a:bodyPr>
            <a:normAutofit fontScale="92500" lnSpcReduction="10000"/>
          </a:bodyPr>
          <a:lstStyle/>
          <a:p>
            <a:r>
              <a:rPr lang="en-US" dirty="0"/>
              <a:t>An </a:t>
            </a:r>
            <a:r>
              <a:rPr lang="en-US" b="1" dirty="0"/>
              <a:t>exoplanet</a:t>
            </a:r>
            <a:r>
              <a:rPr lang="en-US" dirty="0"/>
              <a:t> or </a:t>
            </a:r>
            <a:r>
              <a:rPr lang="en-US" b="1" dirty="0"/>
              <a:t>extrasolar planet</a:t>
            </a:r>
            <a:r>
              <a:rPr lang="en-US" dirty="0"/>
              <a:t> is a planet outside of the Solar System</a:t>
            </a:r>
          </a:p>
          <a:p>
            <a:r>
              <a:rPr lang="en-US" dirty="0"/>
              <a:t>Objects with true masses below the limiting mass for thermonuclear fusion of deuterium that orbit stars or stellar remnants are "planets". </a:t>
            </a:r>
          </a:p>
          <a:p>
            <a:r>
              <a:rPr lang="en-US" dirty="0"/>
              <a:t>The minimum mass/size required for an extrasolar object to be considered a planet should be the same as that used in the Solar System.</a:t>
            </a:r>
          </a:p>
          <a:p>
            <a:r>
              <a:rPr lang="en-US" dirty="0"/>
              <a:t>There are many methods of detecting  exoplanets. Transit photometry and Doppler spectroscopy have found the most.</a:t>
            </a:r>
          </a:p>
          <a:p>
            <a:endParaRPr lang="en-US" dirty="0"/>
          </a:p>
        </p:txBody>
      </p:sp>
      <p:pic>
        <p:nvPicPr>
          <p:cNvPr id="2052" name="Picture 4" descr="Exoplanet: Photos and Wallpapers | Earth Blog">
            <a:extLst>
              <a:ext uri="{FF2B5EF4-FFF2-40B4-BE49-F238E27FC236}">
                <a16:creationId xmlns:a16="http://schemas.microsoft.com/office/drawing/2014/main" id="{D3E6F021-F7F6-B80C-A81A-16339F25BB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437" r="18063"/>
          <a:stretch>
            <a:fillRect/>
          </a:stretch>
        </p:blipFill>
        <p:spPr bwMode="auto">
          <a:xfrm>
            <a:off x="6413114" y="845068"/>
            <a:ext cx="5193792" cy="5193792"/>
          </a:xfrm>
          <a:prstGeom prst="ellipse">
            <a:avLst/>
          </a:prstGeom>
          <a:solidFill>
            <a:srgbClr val="FFFFFF"/>
          </a:solidFill>
          <a:extLst>
            <a:ext uri="{909E8E84-426E-40DD-AFC4-6F175D3DCCD1}">
              <a14:hiddenFill xmlns:a14="http://schemas.microsoft.com/office/drawing/2010/main">
                <a:solidFill>
                  <a:srgbClr val="FFFFFF"/>
                </a:solidFill>
              </a14:hiddenFill>
            </a:ext>
          </a:extLst>
        </p:spPr>
      </p:pic>
      <p:sp>
        <p:nvSpPr>
          <p:cNvPr id="6" name="object 19">
            <a:extLst>
              <a:ext uri="{FF2B5EF4-FFF2-40B4-BE49-F238E27FC236}">
                <a16:creationId xmlns:a16="http://schemas.microsoft.com/office/drawing/2014/main" id="{F29B71D6-007C-BFC5-D9C0-5A1DF92F2C06}"/>
              </a:ext>
            </a:extLst>
          </p:cNvPr>
          <p:cNvSpPr/>
          <p:nvPr/>
        </p:nvSpPr>
        <p:spPr>
          <a:xfrm flipV="1">
            <a:off x="1687974" y="1135381"/>
            <a:ext cx="3291315" cy="274319"/>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a:p>
        </p:txBody>
      </p:sp>
      <p:sp>
        <p:nvSpPr>
          <p:cNvPr id="7" name="Date Placeholder 6">
            <a:extLst>
              <a:ext uri="{FF2B5EF4-FFF2-40B4-BE49-F238E27FC236}">
                <a16:creationId xmlns:a16="http://schemas.microsoft.com/office/drawing/2014/main" id="{48DD7E4C-9826-39D3-DC24-4E7906534EF6}"/>
              </a:ext>
            </a:extLst>
          </p:cNvPr>
          <p:cNvSpPr>
            <a:spLocks noGrp="1"/>
          </p:cNvSpPr>
          <p:nvPr>
            <p:ph type="dt" sz="half" idx="10"/>
          </p:nvPr>
        </p:nvSpPr>
        <p:spPr/>
        <p:txBody>
          <a:bodyPr/>
          <a:lstStyle/>
          <a:p>
            <a:fld id="{FE24A2C6-C1D9-4029-8B5A-C583487FC324}" type="datetime1">
              <a:rPr lang="en-US" smtClean="0"/>
              <a:t>10/5/2025</a:t>
            </a:fld>
            <a:endParaRPr lang="en-US" dirty="0"/>
          </a:p>
        </p:txBody>
      </p:sp>
      <p:sp>
        <p:nvSpPr>
          <p:cNvPr id="8" name="Slide Number Placeholder 7">
            <a:extLst>
              <a:ext uri="{FF2B5EF4-FFF2-40B4-BE49-F238E27FC236}">
                <a16:creationId xmlns:a16="http://schemas.microsoft.com/office/drawing/2014/main" id="{287FA68C-B6CA-A294-B224-F0628A307222}"/>
              </a:ext>
            </a:extLst>
          </p:cNvPr>
          <p:cNvSpPr>
            <a:spLocks noGrp="1"/>
          </p:cNvSpPr>
          <p:nvPr>
            <p:ph type="sldNum" sz="quarter" idx="12"/>
          </p:nvPr>
        </p:nvSpPr>
        <p:spPr/>
        <p:txBody>
          <a:bodyPr/>
          <a:lstStyle/>
          <a:p>
            <a:fld id="{CBD12358-51D2-46B3-9BDE-DF29528B9454}" type="slidenum">
              <a:rPr lang="en-US" smtClean="0"/>
              <a:t>4</a:t>
            </a:fld>
            <a:endParaRPr lang="en-US" dirty="0"/>
          </a:p>
        </p:txBody>
      </p:sp>
    </p:spTree>
    <p:extLst>
      <p:ext uri="{BB962C8B-B14F-4D97-AF65-F5344CB8AC3E}">
        <p14:creationId xmlns:p14="http://schemas.microsoft.com/office/powerpoint/2010/main" val="3293924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1000"/>
                                        <p:tgtEl>
                                          <p:spTgt spid="5">
                                            <p:txEl>
                                              <p:pRg st="0" end="0"/>
                                            </p:txEl>
                                          </p:spTgt>
                                        </p:tgtEl>
                                      </p:cBhvr>
                                    </p:animEffect>
                                    <p:anim calcmode="lin" valueType="num">
                                      <p:cBhvr>
                                        <p:cTn id="12"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1000"/>
                                        <p:tgtEl>
                                          <p:spTgt spid="5">
                                            <p:txEl>
                                              <p:pRg st="1" end="1"/>
                                            </p:txEl>
                                          </p:spTgt>
                                        </p:tgtEl>
                                      </p:cBhvr>
                                    </p:animEffect>
                                    <p:anim calcmode="lin" valueType="num">
                                      <p:cBhvr>
                                        <p:cTn id="19"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Effect transition="in" filter="fade">
                                      <p:cBhvr>
                                        <p:cTn id="25" dur="1000"/>
                                        <p:tgtEl>
                                          <p:spTgt spid="5">
                                            <p:txEl>
                                              <p:pRg st="2" end="2"/>
                                            </p:txEl>
                                          </p:spTgt>
                                        </p:tgtEl>
                                      </p:cBhvr>
                                    </p:animEffect>
                                    <p:anim calcmode="lin" valueType="num">
                                      <p:cBhvr>
                                        <p:cTn id="26"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fade">
                                      <p:cBhvr>
                                        <p:cTn id="32" dur="1000"/>
                                        <p:tgtEl>
                                          <p:spTgt spid="5">
                                            <p:txEl>
                                              <p:pRg st="3" end="3"/>
                                            </p:txEl>
                                          </p:spTgt>
                                        </p:tgtEl>
                                      </p:cBhvr>
                                    </p:animEffect>
                                    <p:anim calcmode="lin" valueType="num">
                                      <p:cBhvr>
                                        <p:cTn id="3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838200" y="365125"/>
            <a:ext cx="10515600" cy="1325563"/>
          </a:xfrm>
        </p:spPr>
        <p:txBody>
          <a:bodyPr anchor="ctr">
            <a:normAutofit/>
          </a:bodyPr>
          <a:lstStyle/>
          <a:p>
            <a:r>
              <a:rPr lang="en-US" dirty="0"/>
              <a:t>Our Approach.. ! </a:t>
            </a:r>
          </a:p>
        </p:txBody>
      </p:sp>
      <p:pic>
        <p:nvPicPr>
          <p:cNvPr id="5" name="Picture 4">
            <a:extLst>
              <a:ext uri="{FF2B5EF4-FFF2-40B4-BE49-F238E27FC236}">
                <a16:creationId xmlns:a16="http://schemas.microsoft.com/office/drawing/2014/main" id="{A81AE5DA-548C-5EB6-261E-2FB09B9DB045}"/>
              </a:ext>
            </a:extLst>
          </p:cNvPr>
          <p:cNvPicPr>
            <a:picLocks noChangeAspect="1"/>
          </p:cNvPicPr>
          <p:nvPr/>
        </p:nvPicPr>
        <p:blipFill>
          <a:blip r:embed="rId3"/>
          <a:stretch>
            <a:fillRect/>
          </a:stretch>
        </p:blipFill>
        <p:spPr>
          <a:xfrm>
            <a:off x="838201" y="2419986"/>
            <a:ext cx="3108958" cy="3108958"/>
          </a:xfrm>
          <a:prstGeom prst="rect">
            <a:avLst/>
          </a:prstGeom>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15"/>
          </p:nvPr>
        </p:nvSpPr>
        <p:spPr>
          <a:xfrm>
            <a:off x="4655643" y="1515164"/>
            <a:ext cx="6698156" cy="4297680"/>
          </a:xfrm>
        </p:spPr>
        <p:txBody>
          <a:bodyPr vert="horz" lIns="91440" tIns="45720" rIns="91440" bIns="45720" rtlCol="0">
            <a:normAutofit fontScale="92500" lnSpcReduction="10000"/>
          </a:bodyPr>
          <a:lstStyle/>
          <a:p>
            <a:r>
              <a:rPr lang="en-US" dirty="0"/>
              <a:t>Utilized publicly available exoplanet datasets from NASA missions (Kepler &amp; TESS).</a:t>
            </a:r>
          </a:p>
          <a:p>
            <a:r>
              <a:rPr lang="en-US" dirty="0"/>
              <a:t>Brainstorming all available columns in the NASA datasets (dropped irrelevant or redundant features, e.g., unique IDs, post-prediction labels)</a:t>
            </a:r>
            <a:endParaRPr lang="en-US" b="1" dirty="0"/>
          </a:p>
          <a:p>
            <a:r>
              <a:rPr lang="en-US" dirty="0"/>
              <a:t>Evaluated several machine learning algorithms.</a:t>
            </a:r>
          </a:p>
          <a:p>
            <a:r>
              <a:rPr lang="en-US" dirty="0"/>
              <a:t>Chose Random Forest Classifier for its robustness, interpretability, and strong performance on Classification data.</a:t>
            </a:r>
          </a:p>
          <a:p>
            <a:r>
              <a:rPr lang="en-US" dirty="0"/>
              <a:t>Continuously refined feature selection and preprocessing steps based on model performance.</a:t>
            </a:r>
          </a:p>
          <a:p>
            <a:r>
              <a:rPr lang="en-US" dirty="0"/>
              <a:t>Validated results using accuracy, precision, and recall metrics.</a:t>
            </a:r>
          </a:p>
          <a:p>
            <a:r>
              <a:rPr lang="en-US" dirty="0"/>
              <a:t>Developed a user-friendly web application for both single and batch predictions.</a:t>
            </a:r>
          </a:p>
          <a:p>
            <a:endParaRPr lang="en-US" dirty="0"/>
          </a:p>
        </p:txBody>
      </p:sp>
      <p:sp>
        <p:nvSpPr>
          <p:cNvPr id="6" name="object 19">
            <a:extLst>
              <a:ext uri="{FF2B5EF4-FFF2-40B4-BE49-F238E27FC236}">
                <a16:creationId xmlns:a16="http://schemas.microsoft.com/office/drawing/2014/main" id="{B1D14F6A-C474-80D5-6E3B-6C1C7DB575F7}"/>
              </a:ext>
            </a:extLst>
          </p:cNvPr>
          <p:cNvSpPr/>
          <p:nvPr/>
        </p:nvSpPr>
        <p:spPr>
          <a:xfrm flipV="1">
            <a:off x="1020462" y="1054737"/>
            <a:ext cx="3291315" cy="274319"/>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a:p>
        </p:txBody>
      </p:sp>
      <p:sp>
        <p:nvSpPr>
          <p:cNvPr id="7" name="Date Placeholder 6">
            <a:extLst>
              <a:ext uri="{FF2B5EF4-FFF2-40B4-BE49-F238E27FC236}">
                <a16:creationId xmlns:a16="http://schemas.microsoft.com/office/drawing/2014/main" id="{74DD6C95-430E-6FD8-6357-295B0447DE69}"/>
              </a:ext>
            </a:extLst>
          </p:cNvPr>
          <p:cNvSpPr>
            <a:spLocks noGrp="1"/>
          </p:cNvSpPr>
          <p:nvPr>
            <p:ph type="dt" sz="half" idx="10"/>
          </p:nvPr>
        </p:nvSpPr>
        <p:spPr/>
        <p:txBody>
          <a:bodyPr/>
          <a:lstStyle/>
          <a:p>
            <a:fld id="{9238007E-C229-4338-9758-C686A5E76A61}" type="datetime1">
              <a:rPr lang="en-US" smtClean="0"/>
              <a:t>10/5/2025</a:t>
            </a:fld>
            <a:endParaRPr lang="en-US" dirty="0"/>
          </a:p>
        </p:txBody>
      </p:sp>
      <p:sp>
        <p:nvSpPr>
          <p:cNvPr id="8" name="Slide Number Placeholder 7">
            <a:extLst>
              <a:ext uri="{FF2B5EF4-FFF2-40B4-BE49-F238E27FC236}">
                <a16:creationId xmlns:a16="http://schemas.microsoft.com/office/drawing/2014/main" id="{A2E8041C-811E-0004-F945-CC6273C8261E}"/>
              </a:ext>
            </a:extLst>
          </p:cNvPr>
          <p:cNvSpPr>
            <a:spLocks noGrp="1"/>
          </p:cNvSpPr>
          <p:nvPr>
            <p:ph type="sldNum" sz="quarter" idx="12"/>
          </p:nvPr>
        </p:nvSpPr>
        <p:spPr/>
        <p:txBody>
          <a:bodyPr/>
          <a:lstStyle/>
          <a:p>
            <a:fld id="{CBD12358-51D2-46B3-9BDE-DF29528B9454}" type="slidenum">
              <a:rPr lang="en-US" smtClean="0"/>
              <a:t>5</a:t>
            </a:fld>
            <a:endParaRPr lang="en-US" dirty="0"/>
          </a:p>
        </p:txBody>
      </p:sp>
    </p:spTree>
    <p:extLst>
      <p:ext uri="{BB962C8B-B14F-4D97-AF65-F5344CB8AC3E}">
        <p14:creationId xmlns:p14="http://schemas.microsoft.com/office/powerpoint/2010/main" val="366667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125"/>
            <a:ext cx="10515600" cy="1325563"/>
          </a:xfrm>
          <a:noFill/>
        </p:spPr>
        <p:txBody>
          <a:bodyPr anchor="ctr"/>
          <a:lstStyle/>
          <a:p>
            <a:r>
              <a:rPr lang="en-US" b="1" dirty="0"/>
              <a:t>Data Cleaning &amp; Preprocessing</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78444" y="4160520"/>
            <a:ext cx="5212080" cy="1933048"/>
          </a:xfrm>
          <a:noFill/>
        </p:spPr>
        <p:txBody>
          <a:bodyPr>
            <a:normAutofit/>
          </a:bodyPr>
          <a:lstStyle/>
          <a:p>
            <a:r>
              <a:rPr lang="en-US" b="1" dirty="0"/>
              <a:t>Categorical Encoding:</a:t>
            </a:r>
            <a:r>
              <a:rPr lang="en-US" dirty="0"/>
              <a:t> Convert categorical columns to numerical codes.</a:t>
            </a:r>
          </a:p>
          <a:p>
            <a:r>
              <a:rPr lang="en-US" b="1" dirty="0"/>
              <a:t>Feature Selection:</a:t>
            </a:r>
            <a:r>
              <a:rPr lang="en-US" dirty="0"/>
              <a:t> Drop irrelevant or redundant columns. (Highlighted in Red)</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6310622" y="2496760"/>
            <a:ext cx="5212080" cy="1388606"/>
          </a:xfrm>
          <a:noFill/>
        </p:spPr>
        <p:txBody>
          <a:bodyPr>
            <a:normAutofit lnSpcReduction="10000"/>
          </a:bodyPr>
          <a:lstStyle/>
          <a:p>
            <a:r>
              <a:rPr lang="en-US" b="1" dirty="0"/>
              <a:t>Null Handling:</a:t>
            </a:r>
            <a:r>
              <a:rPr lang="en-US" dirty="0"/>
              <a:t> Replace missing values with median.</a:t>
            </a:r>
          </a:p>
          <a:p>
            <a:r>
              <a:rPr lang="en-US" b="1" dirty="0"/>
              <a:t>Scaling:</a:t>
            </a:r>
            <a:r>
              <a:rPr lang="en-US" dirty="0"/>
              <a:t> Use </a:t>
            </a:r>
            <a:r>
              <a:rPr lang="en-US" dirty="0" err="1"/>
              <a:t>RobustScaler</a:t>
            </a:r>
            <a:r>
              <a:rPr lang="en-US" dirty="0"/>
              <a:t> to normalize features. (Highlighted in Green)</a:t>
            </a:r>
          </a:p>
        </p:txBody>
      </p:sp>
      <p:pic>
        <p:nvPicPr>
          <p:cNvPr id="8" name="Picture 7">
            <a:extLst>
              <a:ext uri="{FF2B5EF4-FFF2-40B4-BE49-F238E27FC236}">
                <a16:creationId xmlns:a16="http://schemas.microsoft.com/office/drawing/2014/main" id="{3BA8A048-DD29-41F0-03FC-58A23734281C}"/>
              </a:ext>
            </a:extLst>
          </p:cNvPr>
          <p:cNvPicPr>
            <a:picLocks noChangeAspect="1"/>
          </p:cNvPicPr>
          <p:nvPr/>
        </p:nvPicPr>
        <p:blipFill>
          <a:blip r:embed="rId3"/>
          <a:stretch>
            <a:fillRect/>
          </a:stretch>
        </p:blipFill>
        <p:spPr>
          <a:xfrm>
            <a:off x="402445" y="1690688"/>
            <a:ext cx="5764078" cy="2194678"/>
          </a:xfrm>
          <a:prstGeom prst="rect">
            <a:avLst/>
          </a:prstGeom>
        </p:spPr>
      </p:pic>
      <p:sp>
        <p:nvSpPr>
          <p:cNvPr id="9" name="TextBox 8">
            <a:extLst>
              <a:ext uri="{FF2B5EF4-FFF2-40B4-BE49-F238E27FC236}">
                <a16:creationId xmlns:a16="http://schemas.microsoft.com/office/drawing/2014/main" id="{3BDB98C7-8F18-3341-454F-08522743525D}"/>
              </a:ext>
            </a:extLst>
          </p:cNvPr>
          <p:cNvSpPr txBox="1"/>
          <p:nvPr/>
        </p:nvSpPr>
        <p:spPr>
          <a:xfrm>
            <a:off x="7589520" y="1724392"/>
            <a:ext cx="4133088" cy="369332"/>
          </a:xfrm>
          <a:prstGeom prst="rect">
            <a:avLst/>
          </a:prstGeom>
          <a:noFill/>
        </p:spPr>
        <p:txBody>
          <a:bodyPr wrap="square" rtlCol="0">
            <a:spAutoFit/>
          </a:bodyPr>
          <a:lstStyle/>
          <a:p>
            <a:r>
              <a:rPr lang="en-US" b="1" dirty="0"/>
              <a:t>Kepler Objects of Interest (KOI)</a:t>
            </a:r>
          </a:p>
        </p:txBody>
      </p:sp>
      <p:pic>
        <p:nvPicPr>
          <p:cNvPr id="11" name="Graphic 10" descr="Arrow: Straight with solid fill">
            <a:extLst>
              <a:ext uri="{FF2B5EF4-FFF2-40B4-BE49-F238E27FC236}">
                <a16:creationId xmlns:a16="http://schemas.microsoft.com/office/drawing/2014/main" id="{7B4CC5AB-84BF-BEA5-6EDF-2061D2AEFFD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04398" y="1607306"/>
            <a:ext cx="785122" cy="603504"/>
          </a:xfrm>
          <a:prstGeom prst="rect">
            <a:avLst/>
          </a:prstGeom>
        </p:spPr>
      </p:pic>
      <p:pic>
        <p:nvPicPr>
          <p:cNvPr id="13" name="Picture 12">
            <a:extLst>
              <a:ext uri="{FF2B5EF4-FFF2-40B4-BE49-F238E27FC236}">
                <a16:creationId xmlns:a16="http://schemas.microsoft.com/office/drawing/2014/main" id="{D045D968-10D4-6828-74DA-0D1FB770DD75}"/>
              </a:ext>
            </a:extLst>
          </p:cNvPr>
          <p:cNvPicPr>
            <a:picLocks noChangeAspect="1"/>
          </p:cNvPicPr>
          <p:nvPr/>
        </p:nvPicPr>
        <p:blipFill>
          <a:blip r:embed="rId6"/>
          <a:stretch>
            <a:fillRect/>
          </a:stretch>
        </p:blipFill>
        <p:spPr>
          <a:xfrm>
            <a:off x="6103448" y="4527933"/>
            <a:ext cx="5619160" cy="2037459"/>
          </a:xfrm>
          <a:prstGeom prst="rect">
            <a:avLst/>
          </a:prstGeom>
        </p:spPr>
      </p:pic>
      <p:sp>
        <p:nvSpPr>
          <p:cNvPr id="14" name="TextBox 13">
            <a:extLst>
              <a:ext uri="{FF2B5EF4-FFF2-40B4-BE49-F238E27FC236}">
                <a16:creationId xmlns:a16="http://schemas.microsoft.com/office/drawing/2014/main" id="{72B51606-22D9-F000-06D5-7AEF76C53506}"/>
              </a:ext>
            </a:extLst>
          </p:cNvPr>
          <p:cNvSpPr txBox="1"/>
          <p:nvPr/>
        </p:nvSpPr>
        <p:spPr>
          <a:xfrm>
            <a:off x="2012942" y="6196060"/>
            <a:ext cx="3327154" cy="369332"/>
          </a:xfrm>
          <a:prstGeom prst="rect">
            <a:avLst/>
          </a:prstGeom>
          <a:noFill/>
        </p:spPr>
        <p:txBody>
          <a:bodyPr wrap="square" rtlCol="0">
            <a:spAutoFit/>
          </a:bodyPr>
          <a:lstStyle/>
          <a:p>
            <a:r>
              <a:rPr lang="en-US" b="1" dirty="0"/>
              <a:t>TESS Objects of Interest (TOI)</a:t>
            </a:r>
          </a:p>
        </p:txBody>
      </p:sp>
      <p:pic>
        <p:nvPicPr>
          <p:cNvPr id="16" name="Graphic 15" descr="Arrow: Slight curve with solid fill">
            <a:extLst>
              <a:ext uri="{FF2B5EF4-FFF2-40B4-BE49-F238E27FC236}">
                <a16:creationId xmlns:a16="http://schemas.microsoft.com/office/drawing/2014/main" id="{5B2499AF-6A27-FC03-B32A-9F41DD0B957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192314" y="6035040"/>
            <a:ext cx="804672" cy="804672"/>
          </a:xfrm>
          <a:prstGeom prst="rect">
            <a:avLst/>
          </a:prstGeom>
        </p:spPr>
      </p:pic>
      <p:sp>
        <p:nvSpPr>
          <p:cNvPr id="17" name="Date Placeholder 16">
            <a:extLst>
              <a:ext uri="{FF2B5EF4-FFF2-40B4-BE49-F238E27FC236}">
                <a16:creationId xmlns:a16="http://schemas.microsoft.com/office/drawing/2014/main" id="{45F5579B-E8B9-9562-56A5-BAF1D32891A9}"/>
              </a:ext>
            </a:extLst>
          </p:cNvPr>
          <p:cNvSpPr>
            <a:spLocks noGrp="1"/>
          </p:cNvSpPr>
          <p:nvPr>
            <p:ph type="dt" sz="half" idx="10"/>
          </p:nvPr>
        </p:nvSpPr>
        <p:spPr/>
        <p:txBody>
          <a:bodyPr/>
          <a:lstStyle/>
          <a:p>
            <a:fld id="{4475C1A2-CE40-4E57-AA98-9591A2D4D779}" type="datetime1">
              <a:rPr lang="en-US" smtClean="0"/>
              <a:t>10/5/2025</a:t>
            </a:fld>
            <a:endParaRPr lang="en-US" dirty="0"/>
          </a:p>
        </p:txBody>
      </p:sp>
      <p:sp>
        <p:nvSpPr>
          <p:cNvPr id="18" name="Slide Number Placeholder 17">
            <a:extLst>
              <a:ext uri="{FF2B5EF4-FFF2-40B4-BE49-F238E27FC236}">
                <a16:creationId xmlns:a16="http://schemas.microsoft.com/office/drawing/2014/main" id="{A3E49663-911B-EAB7-B20F-9D146416D71B}"/>
              </a:ext>
            </a:extLst>
          </p:cNvPr>
          <p:cNvSpPr>
            <a:spLocks noGrp="1"/>
          </p:cNvSpPr>
          <p:nvPr>
            <p:ph type="sldNum" sz="quarter" idx="12"/>
          </p:nvPr>
        </p:nvSpPr>
        <p:spPr/>
        <p:txBody>
          <a:bodyPr/>
          <a:lstStyle/>
          <a:p>
            <a:fld id="{CBD12358-51D2-46B3-9BDE-DF29528B9454}" type="slidenum">
              <a:rPr lang="en-US" smtClean="0"/>
              <a:t>6</a:t>
            </a:fld>
            <a:endParaRPr lang="en-US" dirty="0"/>
          </a:p>
        </p:txBody>
      </p:sp>
    </p:spTree>
    <p:extLst>
      <p:ext uri="{BB962C8B-B14F-4D97-AF65-F5344CB8AC3E}">
        <p14:creationId xmlns:p14="http://schemas.microsoft.com/office/powerpoint/2010/main" val="112764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randombar(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 calcmode="lin" valueType="num">
                                      <p:cBhvr>
                                        <p:cTn id="22"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24" dur="500"/>
                                        <p:tgtEl>
                                          <p:spTgt spid="4">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anim calcmode="lin" valueType="num">
                                      <p:cBhvr>
                                        <p:cTn id="29"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30"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31" dur="5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3">
                                            <p:txEl>
                                              <p:pRg st="0" end="0"/>
                                            </p:txEl>
                                          </p:spTgt>
                                        </p:tgtEl>
                                        <p:attrNameLst>
                                          <p:attrName>style.visibility</p:attrName>
                                        </p:attrNameLst>
                                      </p:cBhvr>
                                      <p:to>
                                        <p:strVal val="visible"/>
                                      </p:to>
                                    </p:set>
                                    <p:anim calcmode="lin" valueType="num">
                                      <p:cBhvr>
                                        <p:cTn id="36"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37"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38" dur="500"/>
                                        <p:tgtEl>
                                          <p:spTgt spid="3">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anim calcmode="lin" valueType="num">
                                      <p:cBhvr>
                                        <p:cTn id="43"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44"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45"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9"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Table Placeholder 5">
            <a:extLst>
              <a:ext uri="{FF2B5EF4-FFF2-40B4-BE49-F238E27FC236}">
                <a16:creationId xmlns:a16="http://schemas.microsoft.com/office/drawing/2014/main" id="{C5AEEDC6-3451-2B8A-C4F5-05C5849F9DC1}"/>
              </a:ext>
            </a:extLst>
          </p:cNvPr>
          <p:cNvPicPr>
            <a:picLocks noGrp="1" noChangeAspect="1"/>
          </p:cNvPicPr>
          <p:nvPr>
            <p:ph type="tbl" sz="quarter" idx="13"/>
          </p:nvPr>
        </p:nvPicPr>
        <p:blipFill>
          <a:blip r:embed="rId2"/>
          <a:stretch>
            <a:fillRect/>
          </a:stretch>
        </p:blipFill>
        <p:spPr>
          <a:xfrm>
            <a:off x="6324699" y="429445"/>
            <a:ext cx="5715749" cy="2864362"/>
          </a:xfrm>
          <a:prstGeom prst="rect">
            <a:avLst/>
          </a:prstGeom>
        </p:spPr>
      </p:pic>
      <p:pic>
        <p:nvPicPr>
          <p:cNvPr id="8" name="Picture 7">
            <a:extLst>
              <a:ext uri="{FF2B5EF4-FFF2-40B4-BE49-F238E27FC236}">
                <a16:creationId xmlns:a16="http://schemas.microsoft.com/office/drawing/2014/main" id="{54E17363-1A6D-CE6C-1773-6C4E55DBF559}"/>
              </a:ext>
            </a:extLst>
          </p:cNvPr>
          <p:cNvPicPr>
            <a:picLocks noChangeAspect="1"/>
          </p:cNvPicPr>
          <p:nvPr/>
        </p:nvPicPr>
        <p:blipFill>
          <a:blip r:embed="rId3"/>
          <a:stretch>
            <a:fillRect/>
          </a:stretch>
        </p:blipFill>
        <p:spPr>
          <a:xfrm>
            <a:off x="889759" y="3519948"/>
            <a:ext cx="5224977" cy="2786870"/>
          </a:xfrm>
          <a:prstGeom prst="rect">
            <a:avLst/>
          </a:prstGeom>
        </p:spPr>
      </p:pic>
      <p:sp>
        <p:nvSpPr>
          <p:cNvPr id="10" name="TextBox 9">
            <a:extLst>
              <a:ext uri="{FF2B5EF4-FFF2-40B4-BE49-F238E27FC236}">
                <a16:creationId xmlns:a16="http://schemas.microsoft.com/office/drawing/2014/main" id="{1564223D-87E0-1ADE-2255-B61EC8462939}"/>
              </a:ext>
            </a:extLst>
          </p:cNvPr>
          <p:cNvSpPr txBox="1"/>
          <p:nvPr/>
        </p:nvSpPr>
        <p:spPr>
          <a:xfrm>
            <a:off x="2165060" y="1305481"/>
            <a:ext cx="3390166" cy="369332"/>
          </a:xfrm>
          <a:prstGeom prst="rect">
            <a:avLst/>
          </a:prstGeom>
          <a:noFill/>
        </p:spPr>
        <p:txBody>
          <a:bodyPr wrap="square">
            <a:spAutoFit/>
          </a:bodyPr>
          <a:lstStyle/>
          <a:p>
            <a:r>
              <a:rPr lang="en-US" b="1" i="0" dirty="0">
                <a:effectLst/>
                <a:latin typeface="Segoe WPC"/>
              </a:rPr>
              <a:t>Categorical Encoding…..</a:t>
            </a:r>
            <a:endParaRPr lang="en-US" dirty="0"/>
          </a:p>
        </p:txBody>
      </p:sp>
      <p:sp>
        <p:nvSpPr>
          <p:cNvPr id="12" name="TextBox 11">
            <a:extLst>
              <a:ext uri="{FF2B5EF4-FFF2-40B4-BE49-F238E27FC236}">
                <a16:creationId xmlns:a16="http://schemas.microsoft.com/office/drawing/2014/main" id="{07883674-6B58-0A65-3728-CA6909438668}"/>
              </a:ext>
            </a:extLst>
          </p:cNvPr>
          <p:cNvSpPr txBox="1"/>
          <p:nvPr/>
        </p:nvSpPr>
        <p:spPr>
          <a:xfrm>
            <a:off x="7010519" y="4209755"/>
            <a:ext cx="4291722" cy="369332"/>
          </a:xfrm>
          <a:prstGeom prst="rect">
            <a:avLst/>
          </a:prstGeom>
          <a:noFill/>
        </p:spPr>
        <p:txBody>
          <a:bodyPr wrap="square">
            <a:spAutoFit/>
          </a:bodyPr>
          <a:lstStyle/>
          <a:p>
            <a:r>
              <a:rPr lang="en-US" b="1" i="0" dirty="0">
                <a:effectLst/>
                <a:latin typeface="Segoe WPC"/>
              </a:rPr>
              <a:t>…..</a:t>
            </a:r>
            <a:r>
              <a:rPr lang="en-US" b="1" i="0" dirty="0" err="1">
                <a:effectLst/>
                <a:latin typeface="Segoe WPC"/>
              </a:rPr>
              <a:t>RobustScaler</a:t>
            </a:r>
            <a:r>
              <a:rPr lang="en-US" b="1" i="0" dirty="0">
                <a:effectLst/>
                <a:latin typeface="Segoe WPC"/>
              </a:rPr>
              <a:t> to normalize features</a:t>
            </a:r>
            <a:endParaRPr lang="en-US" b="1" dirty="0"/>
          </a:p>
        </p:txBody>
      </p:sp>
      <p:sp>
        <p:nvSpPr>
          <p:cNvPr id="14" name="TextBox 13">
            <a:extLst>
              <a:ext uri="{FF2B5EF4-FFF2-40B4-BE49-F238E27FC236}">
                <a16:creationId xmlns:a16="http://schemas.microsoft.com/office/drawing/2014/main" id="{9D5A88DD-0605-BAD0-345D-699729E74C06}"/>
              </a:ext>
            </a:extLst>
          </p:cNvPr>
          <p:cNvSpPr txBox="1"/>
          <p:nvPr/>
        </p:nvSpPr>
        <p:spPr>
          <a:xfrm>
            <a:off x="1431575" y="1674813"/>
            <a:ext cx="4857136" cy="923330"/>
          </a:xfrm>
          <a:prstGeom prst="rect">
            <a:avLst/>
          </a:prstGeom>
          <a:noFill/>
        </p:spPr>
        <p:txBody>
          <a:bodyPr wrap="square">
            <a:spAutoFit/>
          </a:bodyPr>
          <a:lstStyle/>
          <a:p>
            <a:r>
              <a:rPr lang="en-US" b="0" i="0" dirty="0">
                <a:effectLst/>
                <a:latin typeface="Consolas" panose="020B0609020204030204" pitchFamily="49" charset="0"/>
              </a:rPr>
              <a:t>'CANDIDATE’ </a:t>
            </a:r>
            <a:r>
              <a:rPr lang="en-US" b="0" i="0" dirty="0">
                <a:effectLst/>
                <a:latin typeface="Consolas" panose="020B0609020204030204" pitchFamily="49" charset="0"/>
                <a:sym typeface="Wingdings" panose="05000000000000000000" pitchFamily="2" charset="2"/>
              </a:rPr>
              <a:t> </a:t>
            </a:r>
            <a:r>
              <a:rPr lang="en-US" b="0" i="0" dirty="0">
                <a:effectLst/>
                <a:latin typeface="Consolas" panose="020B0609020204030204" pitchFamily="49" charset="0"/>
              </a:rPr>
              <a:t>0</a:t>
            </a:r>
          </a:p>
          <a:p>
            <a:r>
              <a:rPr lang="en-US" b="0" i="0" dirty="0">
                <a:effectLst/>
                <a:latin typeface="Consolas" panose="020B0609020204030204" pitchFamily="49" charset="0"/>
              </a:rPr>
              <a:t>'CONFIRMED’ </a:t>
            </a:r>
            <a:r>
              <a:rPr lang="en-US" b="0" i="0" dirty="0">
                <a:effectLst/>
                <a:latin typeface="Consolas" panose="020B0609020204030204" pitchFamily="49" charset="0"/>
                <a:sym typeface="Wingdings" panose="05000000000000000000" pitchFamily="2" charset="2"/>
              </a:rPr>
              <a:t> </a:t>
            </a:r>
            <a:r>
              <a:rPr lang="en-US" b="0" i="0" dirty="0">
                <a:effectLst/>
                <a:latin typeface="Consolas" panose="020B0609020204030204" pitchFamily="49" charset="0"/>
              </a:rPr>
              <a:t>1</a:t>
            </a:r>
          </a:p>
          <a:p>
            <a:r>
              <a:rPr lang="en-US" b="0" i="0" dirty="0">
                <a:effectLst/>
                <a:latin typeface="Consolas" panose="020B0609020204030204" pitchFamily="49" charset="0"/>
              </a:rPr>
              <a:t>'FALSE POSITIVE’ </a:t>
            </a:r>
            <a:r>
              <a:rPr lang="en-US" dirty="0">
                <a:latin typeface="Consolas" panose="020B0609020204030204" pitchFamily="49" charset="0"/>
                <a:sym typeface="Wingdings" panose="05000000000000000000" pitchFamily="2" charset="2"/>
              </a:rPr>
              <a:t> </a:t>
            </a:r>
            <a:r>
              <a:rPr lang="en-US" b="0" i="0" dirty="0">
                <a:effectLst/>
                <a:latin typeface="Consolas" panose="020B0609020204030204" pitchFamily="49" charset="0"/>
              </a:rPr>
              <a:t>2</a:t>
            </a:r>
            <a:endParaRPr lang="en-US" dirty="0"/>
          </a:p>
        </p:txBody>
      </p:sp>
      <p:sp>
        <p:nvSpPr>
          <p:cNvPr id="15" name="Date Placeholder 14">
            <a:extLst>
              <a:ext uri="{FF2B5EF4-FFF2-40B4-BE49-F238E27FC236}">
                <a16:creationId xmlns:a16="http://schemas.microsoft.com/office/drawing/2014/main" id="{E2F4ABB6-A758-05D7-CBE0-5ED7CFECF7CC}"/>
              </a:ext>
            </a:extLst>
          </p:cNvPr>
          <p:cNvSpPr>
            <a:spLocks noGrp="1"/>
          </p:cNvSpPr>
          <p:nvPr>
            <p:ph type="dt" sz="half" idx="10"/>
          </p:nvPr>
        </p:nvSpPr>
        <p:spPr/>
        <p:txBody>
          <a:bodyPr/>
          <a:lstStyle/>
          <a:p>
            <a:fld id="{354D135B-236D-49F3-AD26-25B19585591C}" type="datetime1">
              <a:rPr lang="en-US" smtClean="0"/>
              <a:t>10/5/2025</a:t>
            </a:fld>
            <a:endParaRPr lang="en-US" dirty="0"/>
          </a:p>
        </p:txBody>
      </p:sp>
      <p:sp>
        <p:nvSpPr>
          <p:cNvPr id="16" name="Slide Number Placeholder 15">
            <a:extLst>
              <a:ext uri="{FF2B5EF4-FFF2-40B4-BE49-F238E27FC236}">
                <a16:creationId xmlns:a16="http://schemas.microsoft.com/office/drawing/2014/main" id="{8D06DAD4-846C-2E2E-2BA0-48385509412F}"/>
              </a:ext>
            </a:extLst>
          </p:cNvPr>
          <p:cNvSpPr>
            <a:spLocks noGrp="1"/>
          </p:cNvSpPr>
          <p:nvPr>
            <p:ph type="sldNum" sz="quarter" idx="12"/>
          </p:nvPr>
        </p:nvSpPr>
        <p:spPr/>
        <p:txBody>
          <a:bodyPr/>
          <a:lstStyle/>
          <a:p>
            <a:fld id="{CBD12358-51D2-46B3-9BDE-DF29528B9454}" type="slidenum">
              <a:rPr lang="en-US" smtClean="0"/>
              <a:t>7</a:t>
            </a:fld>
            <a:endParaRPr lang="en-US" dirty="0"/>
          </a:p>
        </p:txBody>
      </p:sp>
    </p:spTree>
    <p:extLst>
      <p:ext uri="{BB962C8B-B14F-4D97-AF65-F5344CB8AC3E}">
        <p14:creationId xmlns:p14="http://schemas.microsoft.com/office/powerpoint/2010/main" val="388920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grpId="0" nodeType="clickEffect">
                                  <p:stCondLst>
                                    <p:cond delay="0"/>
                                  </p:stCondLst>
                                  <p:childTnLst>
                                    <p:animClr clrSpc="rgb" dir="cw">
                                      <p:cBhvr>
                                        <p:cTn id="6" dur="2000" fill="hold"/>
                                        <p:tgtEl>
                                          <p:spTgt spid="14"/>
                                        </p:tgtEl>
                                        <p:attrNameLst>
                                          <p:attrName>fillcolor</p:attrName>
                                        </p:attrNameLst>
                                      </p:cBhvr>
                                      <p:to>
                                        <a:schemeClr val="accent2"/>
                                      </p:to>
                                    </p:animClr>
                                    <p:set>
                                      <p:cBhvr>
                                        <p:cTn id="7" dur="2000" fill="hold"/>
                                        <p:tgtEl>
                                          <p:spTgt spid="14"/>
                                        </p:tgtEl>
                                        <p:attrNameLst>
                                          <p:attrName>fill.type</p:attrName>
                                        </p:attrNameLst>
                                      </p:cBhvr>
                                      <p:to>
                                        <p:strVal val="solid"/>
                                      </p:to>
                                    </p:set>
                                    <p:set>
                                      <p:cBhvr>
                                        <p:cTn id="8" dur="2000" fill="hold"/>
                                        <p:tgtEl>
                                          <p:spTgt spid="1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9D71B-7300-26F5-872D-196AC60691E2}"/>
              </a:ext>
            </a:extLst>
          </p:cNvPr>
          <p:cNvSpPr>
            <a:spLocks noGrp="1"/>
          </p:cNvSpPr>
          <p:nvPr>
            <p:ph type="title"/>
          </p:nvPr>
        </p:nvSpPr>
        <p:spPr/>
        <p:txBody>
          <a:bodyPr/>
          <a:lstStyle/>
          <a:p>
            <a:r>
              <a:rPr lang="en-US" b="1" dirty="0"/>
              <a:t>Machine Learning Approach's</a:t>
            </a:r>
            <a:endParaRPr lang="en-US" dirty="0"/>
          </a:p>
        </p:txBody>
      </p:sp>
      <p:pic>
        <p:nvPicPr>
          <p:cNvPr id="6" name="Content Placeholder 5">
            <a:extLst>
              <a:ext uri="{FF2B5EF4-FFF2-40B4-BE49-F238E27FC236}">
                <a16:creationId xmlns:a16="http://schemas.microsoft.com/office/drawing/2014/main" id="{F040EBA1-FF76-F6FE-5221-B9A60485A174}"/>
              </a:ext>
            </a:extLst>
          </p:cNvPr>
          <p:cNvPicPr>
            <a:picLocks noGrp="1" noChangeAspect="1"/>
          </p:cNvPicPr>
          <p:nvPr>
            <p:ph sz="half" idx="1"/>
          </p:nvPr>
        </p:nvPicPr>
        <p:blipFill>
          <a:blip r:embed="rId3"/>
          <a:stretch>
            <a:fillRect/>
          </a:stretch>
        </p:blipFill>
        <p:spPr>
          <a:xfrm>
            <a:off x="1151878" y="1411564"/>
            <a:ext cx="3855467" cy="2782572"/>
          </a:xfrm>
          <a:prstGeom prst="rect">
            <a:avLst/>
          </a:prstGeom>
        </p:spPr>
      </p:pic>
      <p:pic>
        <p:nvPicPr>
          <p:cNvPr id="8" name="Picture 7">
            <a:extLst>
              <a:ext uri="{FF2B5EF4-FFF2-40B4-BE49-F238E27FC236}">
                <a16:creationId xmlns:a16="http://schemas.microsoft.com/office/drawing/2014/main" id="{B4F0593D-C00D-0E27-1A6F-99BB2A30AFC2}"/>
              </a:ext>
            </a:extLst>
          </p:cNvPr>
          <p:cNvPicPr>
            <a:picLocks noChangeAspect="1"/>
          </p:cNvPicPr>
          <p:nvPr/>
        </p:nvPicPr>
        <p:blipFill>
          <a:blip r:embed="rId4"/>
          <a:stretch>
            <a:fillRect/>
          </a:stretch>
        </p:blipFill>
        <p:spPr>
          <a:xfrm>
            <a:off x="1151878" y="4499033"/>
            <a:ext cx="3855467" cy="2118077"/>
          </a:xfrm>
          <a:prstGeom prst="rect">
            <a:avLst/>
          </a:prstGeom>
        </p:spPr>
      </p:pic>
      <p:pic>
        <p:nvPicPr>
          <p:cNvPr id="10" name="Picture 9">
            <a:extLst>
              <a:ext uri="{FF2B5EF4-FFF2-40B4-BE49-F238E27FC236}">
                <a16:creationId xmlns:a16="http://schemas.microsoft.com/office/drawing/2014/main" id="{C1730EF9-AFC6-0CD3-BBA2-53F8F2CC124C}"/>
              </a:ext>
            </a:extLst>
          </p:cNvPr>
          <p:cNvPicPr>
            <a:picLocks noChangeAspect="1"/>
          </p:cNvPicPr>
          <p:nvPr/>
        </p:nvPicPr>
        <p:blipFill>
          <a:blip r:embed="rId5"/>
          <a:stretch>
            <a:fillRect/>
          </a:stretch>
        </p:blipFill>
        <p:spPr>
          <a:xfrm>
            <a:off x="7307164" y="1411564"/>
            <a:ext cx="4192745" cy="2782572"/>
          </a:xfrm>
          <a:prstGeom prst="rect">
            <a:avLst/>
          </a:prstGeom>
        </p:spPr>
      </p:pic>
      <p:pic>
        <p:nvPicPr>
          <p:cNvPr id="12" name="Picture 11">
            <a:extLst>
              <a:ext uri="{FF2B5EF4-FFF2-40B4-BE49-F238E27FC236}">
                <a16:creationId xmlns:a16="http://schemas.microsoft.com/office/drawing/2014/main" id="{8683D077-547E-CA6A-7287-2BA20EDFB2AB}"/>
              </a:ext>
            </a:extLst>
          </p:cNvPr>
          <p:cNvPicPr>
            <a:picLocks noChangeAspect="1"/>
          </p:cNvPicPr>
          <p:nvPr/>
        </p:nvPicPr>
        <p:blipFill>
          <a:blip r:embed="rId6"/>
          <a:stretch>
            <a:fillRect/>
          </a:stretch>
        </p:blipFill>
        <p:spPr>
          <a:xfrm>
            <a:off x="7307164" y="4300194"/>
            <a:ext cx="4192745" cy="2292483"/>
          </a:xfrm>
          <a:prstGeom prst="rect">
            <a:avLst/>
          </a:prstGeom>
        </p:spPr>
      </p:pic>
      <p:pic>
        <p:nvPicPr>
          <p:cNvPr id="14" name="Graphic 13" descr="Transfer with solid fill">
            <a:extLst>
              <a:ext uri="{FF2B5EF4-FFF2-40B4-BE49-F238E27FC236}">
                <a16:creationId xmlns:a16="http://schemas.microsoft.com/office/drawing/2014/main" id="{62DDA42F-E960-C950-B428-F35D72652C3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00054" y="3736936"/>
            <a:ext cx="914400" cy="914400"/>
          </a:xfrm>
          <a:prstGeom prst="rect">
            <a:avLst/>
          </a:prstGeom>
        </p:spPr>
      </p:pic>
      <p:sp>
        <p:nvSpPr>
          <p:cNvPr id="15" name="TextBox 14">
            <a:extLst>
              <a:ext uri="{FF2B5EF4-FFF2-40B4-BE49-F238E27FC236}">
                <a16:creationId xmlns:a16="http://schemas.microsoft.com/office/drawing/2014/main" id="{C4BBC98E-F77E-706F-AD49-EF3021773B96}"/>
              </a:ext>
            </a:extLst>
          </p:cNvPr>
          <p:cNvSpPr txBox="1"/>
          <p:nvPr/>
        </p:nvSpPr>
        <p:spPr>
          <a:xfrm>
            <a:off x="5932344" y="3618949"/>
            <a:ext cx="682110" cy="369332"/>
          </a:xfrm>
          <a:prstGeom prst="rect">
            <a:avLst/>
          </a:prstGeom>
          <a:noFill/>
        </p:spPr>
        <p:txBody>
          <a:bodyPr wrap="none" rtlCol="0">
            <a:spAutoFit/>
          </a:bodyPr>
          <a:lstStyle/>
          <a:p>
            <a:r>
              <a:rPr lang="en-US" dirty="0"/>
              <a:t>Train</a:t>
            </a:r>
          </a:p>
        </p:txBody>
      </p:sp>
      <p:sp>
        <p:nvSpPr>
          <p:cNvPr id="16" name="TextBox 15">
            <a:extLst>
              <a:ext uri="{FF2B5EF4-FFF2-40B4-BE49-F238E27FC236}">
                <a16:creationId xmlns:a16="http://schemas.microsoft.com/office/drawing/2014/main" id="{31A6E115-B0F7-0112-6375-297A691EA9A8}"/>
              </a:ext>
            </a:extLst>
          </p:cNvPr>
          <p:cNvSpPr txBox="1"/>
          <p:nvPr/>
        </p:nvSpPr>
        <p:spPr>
          <a:xfrm>
            <a:off x="5829310" y="4439998"/>
            <a:ext cx="596895" cy="369332"/>
          </a:xfrm>
          <a:prstGeom prst="rect">
            <a:avLst/>
          </a:prstGeom>
          <a:noFill/>
        </p:spPr>
        <p:txBody>
          <a:bodyPr wrap="none" rtlCol="0">
            <a:spAutoFit/>
          </a:bodyPr>
          <a:lstStyle/>
          <a:p>
            <a:r>
              <a:rPr lang="en-US" dirty="0"/>
              <a:t>Test</a:t>
            </a:r>
          </a:p>
        </p:txBody>
      </p:sp>
      <p:sp>
        <p:nvSpPr>
          <p:cNvPr id="19" name="Rectangle 18">
            <a:extLst>
              <a:ext uri="{FF2B5EF4-FFF2-40B4-BE49-F238E27FC236}">
                <a16:creationId xmlns:a16="http://schemas.microsoft.com/office/drawing/2014/main" id="{32FFC993-2ADE-BAFC-F285-BA5AC1F06410}"/>
              </a:ext>
            </a:extLst>
          </p:cNvPr>
          <p:cNvSpPr/>
          <p:nvPr/>
        </p:nvSpPr>
        <p:spPr>
          <a:xfrm>
            <a:off x="5220929" y="2123768"/>
            <a:ext cx="1963727"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Random Forest</a:t>
            </a:r>
          </a:p>
        </p:txBody>
      </p:sp>
      <p:sp>
        <p:nvSpPr>
          <p:cNvPr id="20" name="Rectangle 19">
            <a:extLst>
              <a:ext uri="{FF2B5EF4-FFF2-40B4-BE49-F238E27FC236}">
                <a16:creationId xmlns:a16="http://schemas.microsoft.com/office/drawing/2014/main" id="{F561954A-7E68-9F56-3375-14375D0C7529}"/>
              </a:ext>
            </a:extLst>
          </p:cNvPr>
          <p:cNvSpPr/>
          <p:nvPr/>
        </p:nvSpPr>
        <p:spPr>
          <a:xfrm>
            <a:off x="5551756" y="5261047"/>
            <a:ext cx="1217981" cy="91440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lang="en-US" dirty="0" err="1"/>
              <a:t>XGBoost</a:t>
            </a:r>
            <a:endParaRPr lang="en-US" dirty="0"/>
          </a:p>
        </p:txBody>
      </p:sp>
      <p:sp>
        <p:nvSpPr>
          <p:cNvPr id="21" name="Date Placeholder 20">
            <a:extLst>
              <a:ext uri="{FF2B5EF4-FFF2-40B4-BE49-F238E27FC236}">
                <a16:creationId xmlns:a16="http://schemas.microsoft.com/office/drawing/2014/main" id="{079A7345-2A60-03B9-4CF7-10C61116177C}"/>
              </a:ext>
            </a:extLst>
          </p:cNvPr>
          <p:cNvSpPr>
            <a:spLocks noGrp="1"/>
          </p:cNvSpPr>
          <p:nvPr>
            <p:ph type="dt" sz="half" idx="10"/>
          </p:nvPr>
        </p:nvSpPr>
        <p:spPr/>
        <p:txBody>
          <a:bodyPr/>
          <a:lstStyle/>
          <a:p>
            <a:fld id="{D8F429CF-816C-44D9-A4C7-2B2966187093}" type="datetime1">
              <a:rPr lang="en-US" smtClean="0"/>
              <a:t>10/5/2025</a:t>
            </a:fld>
            <a:endParaRPr lang="en-US" dirty="0"/>
          </a:p>
        </p:txBody>
      </p:sp>
      <p:sp>
        <p:nvSpPr>
          <p:cNvPr id="22" name="Slide Number Placeholder 21">
            <a:extLst>
              <a:ext uri="{FF2B5EF4-FFF2-40B4-BE49-F238E27FC236}">
                <a16:creationId xmlns:a16="http://schemas.microsoft.com/office/drawing/2014/main" id="{CA7A88E6-D4F9-2520-4DA6-D89D91B1D015}"/>
              </a:ext>
            </a:extLst>
          </p:cNvPr>
          <p:cNvSpPr>
            <a:spLocks noGrp="1"/>
          </p:cNvSpPr>
          <p:nvPr>
            <p:ph type="sldNum" sz="quarter" idx="12"/>
          </p:nvPr>
        </p:nvSpPr>
        <p:spPr/>
        <p:txBody>
          <a:bodyPr/>
          <a:lstStyle/>
          <a:p>
            <a:fld id="{CBD12358-51D2-46B3-9BDE-DF29528B9454}" type="slidenum">
              <a:rPr lang="en-US" smtClean="0"/>
              <a:t>8</a:t>
            </a:fld>
            <a:endParaRPr lang="en-US" dirty="0"/>
          </a:p>
        </p:txBody>
      </p:sp>
    </p:spTree>
    <p:extLst>
      <p:ext uri="{BB962C8B-B14F-4D97-AF65-F5344CB8AC3E}">
        <p14:creationId xmlns:p14="http://schemas.microsoft.com/office/powerpoint/2010/main" val="361468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mph" presetSubtype="2" fill="hold" grpId="0" nodeType="clickEffect">
                                  <p:stCondLst>
                                    <p:cond delay="0"/>
                                  </p:stCondLst>
                                  <p:childTnLst>
                                    <p:animClr clrSpc="rgb" dir="cw">
                                      <p:cBhvr>
                                        <p:cTn id="11" dur="2000" fill="hold"/>
                                        <p:tgtEl>
                                          <p:spTgt spid="19"/>
                                        </p:tgtEl>
                                        <p:attrNameLst>
                                          <p:attrName>fillcolor</p:attrName>
                                        </p:attrNameLst>
                                      </p:cBhvr>
                                      <p:to>
                                        <a:schemeClr val="accent2"/>
                                      </p:to>
                                    </p:animClr>
                                    <p:set>
                                      <p:cBhvr>
                                        <p:cTn id="12" dur="2000" fill="hold"/>
                                        <p:tgtEl>
                                          <p:spTgt spid="19"/>
                                        </p:tgtEl>
                                        <p:attrNameLst>
                                          <p:attrName>fill.type</p:attrName>
                                        </p:attrNameLst>
                                      </p:cBhvr>
                                      <p:to>
                                        <p:strVal val="solid"/>
                                      </p:to>
                                    </p:set>
                                    <p:set>
                                      <p:cBhvr>
                                        <p:cTn id="13" dur="2000" fill="hold"/>
                                        <p:tgtEl>
                                          <p:spTgt spid="19"/>
                                        </p:tgtEl>
                                        <p:attrNameLst>
                                          <p:attrName>fill.on</p:attrName>
                                        </p:attrNameLst>
                                      </p:cBhvr>
                                      <p:to>
                                        <p:strVal val="true"/>
                                      </p:to>
                                    </p:set>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2000" fill="hold"/>
                                        <p:tgtEl>
                                          <p:spTgt spid="20"/>
                                        </p:tgtEl>
                                        <p:attrNameLst>
                                          <p:attrName>fillcolor</p:attrName>
                                        </p:attrNameLst>
                                      </p:cBhvr>
                                      <p:to>
                                        <a:schemeClr val="accent2"/>
                                      </p:to>
                                    </p:animClr>
                                    <p:set>
                                      <p:cBhvr>
                                        <p:cTn id="18" dur="2000" fill="hold"/>
                                        <p:tgtEl>
                                          <p:spTgt spid="20"/>
                                        </p:tgtEl>
                                        <p:attrNameLst>
                                          <p:attrName>fill.type</p:attrName>
                                        </p:attrNameLst>
                                      </p:cBhvr>
                                      <p:to>
                                        <p:strVal val="solid"/>
                                      </p:to>
                                    </p:set>
                                    <p:set>
                                      <p:cBhvr>
                                        <p:cTn id="19" dur="2000" fill="hold"/>
                                        <p:tgtEl>
                                          <p:spTgt spid="2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2815929" y="1349825"/>
            <a:ext cx="6560142" cy="3063149"/>
          </a:xfrm>
          <a:noFill/>
        </p:spPr>
        <p:txBody>
          <a:bodyPr/>
          <a:lstStyle/>
          <a:p>
            <a:r>
              <a:rPr lang="en-US" dirty="0" err="1"/>
              <a:t>DeepSky</a:t>
            </a:r>
            <a:r>
              <a:rPr lang="en-US" dirty="0"/>
              <a:t> Divers</a:t>
            </a:r>
            <a:br>
              <a:rPr lang="en-US" dirty="0"/>
            </a:br>
            <a:endParaRPr lang="en-US" dirty="0"/>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2815929" y="4412973"/>
            <a:ext cx="6560142" cy="1935571"/>
          </a:xfrm>
          <a:noFill/>
        </p:spPr>
        <p:txBody>
          <a:bodyPr/>
          <a:lstStyle/>
          <a:p>
            <a:r>
              <a:rPr lang="en-US" dirty="0"/>
              <a:t>Enhancing your</a:t>
            </a:r>
          </a:p>
          <a:p>
            <a:r>
              <a:rPr lang="en-US" dirty="0"/>
              <a:t>presentation</a:t>
            </a:r>
          </a:p>
        </p:txBody>
      </p:sp>
      <p:pic>
        <p:nvPicPr>
          <p:cNvPr id="5" name="Picture 4">
            <a:extLst>
              <a:ext uri="{FF2B5EF4-FFF2-40B4-BE49-F238E27FC236}">
                <a16:creationId xmlns:a16="http://schemas.microsoft.com/office/drawing/2014/main" id="{D176B81E-03E5-FE04-52D8-853B695E0C45}"/>
              </a:ext>
            </a:extLst>
          </p:cNvPr>
          <p:cNvPicPr>
            <a:picLocks noChangeAspect="1"/>
          </p:cNvPicPr>
          <p:nvPr/>
        </p:nvPicPr>
        <p:blipFill>
          <a:blip r:embed="rId3"/>
          <a:stretch>
            <a:fillRect/>
          </a:stretch>
        </p:blipFill>
        <p:spPr>
          <a:xfrm>
            <a:off x="2667000" y="167149"/>
            <a:ext cx="6709071" cy="6709071"/>
          </a:xfrm>
          <a:prstGeom prst="rect">
            <a:avLst/>
          </a:prstGeom>
        </p:spPr>
      </p:pic>
      <p:sp>
        <p:nvSpPr>
          <p:cNvPr id="7" name="Oval 6">
            <a:extLst>
              <a:ext uri="{FF2B5EF4-FFF2-40B4-BE49-F238E27FC236}">
                <a16:creationId xmlns:a16="http://schemas.microsoft.com/office/drawing/2014/main" id="{D1C0FE67-236A-58F2-B2C4-FC9D616FE76D}"/>
              </a:ext>
            </a:extLst>
          </p:cNvPr>
          <p:cNvSpPr/>
          <p:nvPr/>
        </p:nvSpPr>
        <p:spPr>
          <a:xfrm>
            <a:off x="5014450" y="6125686"/>
            <a:ext cx="1858297" cy="486696"/>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DEMO..!!</a:t>
            </a:r>
          </a:p>
        </p:txBody>
      </p:sp>
      <p:sp>
        <p:nvSpPr>
          <p:cNvPr id="9" name="TextBox 8">
            <a:extLst>
              <a:ext uri="{FF2B5EF4-FFF2-40B4-BE49-F238E27FC236}">
                <a16:creationId xmlns:a16="http://schemas.microsoft.com/office/drawing/2014/main" id="{25395751-621B-78A0-8D9F-41D7E7FE399E}"/>
              </a:ext>
            </a:extLst>
          </p:cNvPr>
          <p:cNvSpPr txBox="1"/>
          <p:nvPr/>
        </p:nvSpPr>
        <p:spPr>
          <a:xfrm>
            <a:off x="8416413" y="6184368"/>
            <a:ext cx="6096000" cy="369332"/>
          </a:xfrm>
          <a:prstGeom prst="rect">
            <a:avLst/>
          </a:prstGeom>
          <a:noFill/>
        </p:spPr>
        <p:txBody>
          <a:bodyPr wrap="square">
            <a:spAutoFit/>
          </a:bodyPr>
          <a:lstStyle/>
          <a:p>
            <a:r>
              <a:rPr lang="en-US" u="sng" dirty="0">
                <a:solidFill>
                  <a:srgbClr val="0B57D0"/>
                </a:solidFill>
                <a:latin typeface="Google Sans"/>
              </a:rPr>
              <a:t>https://deepskydivers.us</a:t>
            </a:r>
            <a:endParaRPr lang="en-US" dirty="0"/>
          </a:p>
        </p:txBody>
      </p:sp>
      <p:sp>
        <p:nvSpPr>
          <p:cNvPr id="10" name="AutoShape 2" descr="python-logo-large – metinsaylan">
            <a:extLst>
              <a:ext uri="{FF2B5EF4-FFF2-40B4-BE49-F238E27FC236}">
                <a16:creationId xmlns:a16="http://schemas.microsoft.com/office/drawing/2014/main" id="{6B957BCC-2CE3-2001-1986-BBA319026D6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80" name="Picture 8" descr="Official Python Programming Language Logo - Python Logo - Mug | TeePublic">
            <a:extLst>
              <a:ext uri="{FF2B5EF4-FFF2-40B4-BE49-F238E27FC236}">
                <a16:creationId xmlns:a16="http://schemas.microsoft.com/office/drawing/2014/main" id="{CFAC843A-38CF-B6CB-664F-47649AB29C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3896" y="1871067"/>
            <a:ext cx="1885164" cy="1885164"/>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Collection: GitHub Pages examples · GitHub">
            <a:extLst>
              <a:ext uri="{FF2B5EF4-FFF2-40B4-BE49-F238E27FC236}">
                <a16:creationId xmlns:a16="http://schemas.microsoft.com/office/drawing/2014/main" id="{4C39F36E-E5A2-58E7-4456-B38857BA6E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99639" y="3141013"/>
            <a:ext cx="1806677" cy="1806677"/>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Inspiring Healthy Mealtimes with Kids Lunchboxes and Tableware ...">
            <a:extLst>
              <a:ext uri="{FF2B5EF4-FFF2-40B4-BE49-F238E27FC236}">
                <a16:creationId xmlns:a16="http://schemas.microsoft.com/office/drawing/2014/main" id="{2ED9599D-F096-B48D-22BE-9A44B032A0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38968" y="304300"/>
            <a:ext cx="1367348" cy="1367348"/>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Html5 Css3 Logo Png - Html And Css Logo Transparent PNG - 820x600 ...">
            <a:extLst>
              <a:ext uri="{FF2B5EF4-FFF2-40B4-BE49-F238E27FC236}">
                <a16:creationId xmlns:a16="http://schemas.microsoft.com/office/drawing/2014/main" id="{54216155-D314-CB0C-FAB0-562750FD3E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8539" y="4044351"/>
            <a:ext cx="1806677" cy="1498220"/>
          </a:xfrm>
          <a:prstGeom prst="rect">
            <a:avLst/>
          </a:prstGeom>
          <a:noFill/>
          <a:extLst>
            <a:ext uri="{909E8E84-426E-40DD-AFC4-6F175D3DCCD1}">
              <a14:hiddenFill xmlns:a14="http://schemas.microsoft.com/office/drawing/2010/main">
                <a:solidFill>
                  <a:srgbClr val="FFFFFF"/>
                </a:solidFill>
              </a14:hiddenFill>
            </a:ext>
          </a:extLst>
        </p:spPr>
      </p:pic>
      <p:sp>
        <p:nvSpPr>
          <p:cNvPr id="13" name="Date Placeholder 12">
            <a:extLst>
              <a:ext uri="{FF2B5EF4-FFF2-40B4-BE49-F238E27FC236}">
                <a16:creationId xmlns:a16="http://schemas.microsoft.com/office/drawing/2014/main" id="{094F4985-FB58-60F5-9817-835B8CCB99AD}"/>
              </a:ext>
            </a:extLst>
          </p:cNvPr>
          <p:cNvSpPr>
            <a:spLocks noGrp="1"/>
          </p:cNvSpPr>
          <p:nvPr>
            <p:ph type="dt" sz="half" idx="10"/>
          </p:nvPr>
        </p:nvSpPr>
        <p:spPr/>
        <p:txBody>
          <a:bodyPr/>
          <a:lstStyle/>
          <a:p>
            <a:fld id="{BD096A28-6B26-4DFB-9B8A-00C04E0CBB13}" type="datetime1">
              <a:rPr lang="en-US" smtClean="0"/>
              <a:t>10/5/2025</a:t>
            </a:fld>
            <a:endParaRPr lang="en-US" dirty="0"/>
          </a:p>
        </p:txBody>
      </p:sp>
      <p:sp>
        <p:nvSpPr>
          <p:cNvPr id="14" name="Slide Number Placeholder 13">
            <a:extLst>
              <a:ext uri="{FF2B5EF4-FFF2-40B4-BE49-F238E27FC236}">
                <a16:creationId xmlns:a16="http://schemas.microsoft.com/office/drawing/2014/main" id="{21525E02-51D2-C5EA-0BEB-B2526CE50F7A}"/>
              </a:ext>
            </a:extLst>
          </p:cNvPr>
          <p:cNvSpPr>
            <a:spLocks noGrp="1"/>
          </p:cNvSpPr>
          <p:nvPr>
            <p:ph type="sldNum" sz="quarter" idx="12"/>
          </p:nvPr>
        </p:nvSpPr>
        <p:spPr/>
        <p:txBody>
          <a:bodyPr/>
          <a:lstStyle/>
          <a:p>
            <a:fld id="{CBD12358-51D2-46B3-9BDE-DF29528B9454}" type="slidenum">
              <a:rPr lang="en-US" smtClean="0"/>
              <a:t>9</a:t>
            </a:fld>
            <a:endParaRPr lang="en-US" dirty="0"/>
          </a:p>
        </p:txBody>
      </p:sp>
    </p:spTree>
    <p:extLst>
      <p:ext uri="{BB962C8B-B14F-4D97-AF65-F5344CB8AC3E}">
        <p14:creationId xmlns:p14="http://schemas.microsoft.com/office/powerpoint/2010/main" val="36309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80"/>
                                        </p:tgtEl>
                                        <p:attrNameLst>
                                          <p:attrName>style.visibility</p:attrName>
                                        </p:attrNameLst>
                                      </p:cBhvr>
                                      <p:to>
                                        <p:strVal val="visible"/>
                                      </p:to>
                                    </p:set>
                                    <p:animEffect transition="in" filter="fade">
                                      <p:cBhvr>
                                        <p:cTn id="14" dur="1000"/>
                                        <p:tgtEl>
                                          <p:spTgt spid="3080"/>
                                        </p:tgtEl>
                                      </p:cBhvr>
                                    </p:animEffect>
                                    <p:anim calcmode="lin" valueType="num">
                                      <p:cBhvr>
                                        <p:cTn id="15" dur="1000" fill="hold"/>
                                        <p:tgtEl>
                                          <p:spTgt spid="3080"/>
                                        </p:tgtEl>
                                        <p:attrNameLst>
                                          <p:attrName>ppt_x</p:attrName>
                                        </p:attrNameLst>
                                      </p:cBhvr>
                                      <p:tavLst>
                                        <p:tav tm="0">
                                          <p:val>
                                            <p:strVal val="#ppt_x"/>
                                          </p:val>
                                        </p:tav>
                                        <p:tav tm="100000">
                                          <p:val>
                                            <p:strVal val="#ppt_x"/>
                                          </p:val>
                                        </p:tav>
                                      </p:tavLst>
                                    </p:anim>
                                    <p:anim calcmode="lin" valueType="num">
                                      <p:cBhvr>
                                        <p:cTn id="16" dur="1000" fill="hold"/>
                                        <p:tgtEl>
                                          <p:spTgt spid="308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086"/>
                                        </p:tgtEl>
                                        <p:attrNameLst>
                                          <p:attrName>style.visibility</p:attrName>
                                        </p:attrNameLst>
                                      </p:cBhvr>
                                      <p:to>
                                        <p:strVal val="visible"/>
                                      </p:to>
                                    </p:set>
                                    <p:animEffect transition="in" filter="fade">
                                      <p:cBhvr>
                                        <p:cTn id="21" dur="1000"/>
                                        <p:tgtEl>
                                          <p:spTgt spid="3086"/>
                                        </p:tgtEl>
                                      </p:cBhvr>
                                    </p:animEffect>
                                    <p:anim calcmode="lin" valueType="num">
                                      <p:cBhvr>
                                        <p:cTn id="22" dur="1000" fill="hold"/>
                                        <p:tgtEl>
                                          <p:spTgt spid="3086"/>
                                        </p:tgtEl>
                                        <p:attrNameLst>
                                          <p:attrName>ppt_x</p:attrName>
                                        </p:attrNameLst>
                                      </p:cBhvr>
                                      <p:tavLst>
                                        <p:tav tm="0">
                                          <p:val>
                                            <p:strVal val="#ppt_x"/>
                                          </p:val>
                                        </p:tav>
                                        <p:tav tm="100000">
                                          <p:val>
                                            <p:strVal val="#ppt_x"/>
                                          </p:val>
                                        </p:tav>
                                      </p:tavLst>
                                    </p:anim>
                                    <p:anim calcmode="lin" valueType="num">
                                      <p:cBhvr>
                                        <p:cTn id="23" dur="1000" fill="hold"/>
                                        <p:tgtEl>
                                          <p:spTgt spid="308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082"/>
                                        </p:tgtEl>
                                        <p:attrNameLst>
                                          <p:attrName>style.visibility</p:attrName>
                                        </p:attrNameLst>
                                      </p:cBhvr>
                                      <p:to>
                                        <p:strVal val="visible"/>
                                      </p:to>
                                    </p:set>
                                    <p:anim calcmode="lin" valueType="num">
                                      <p:cBhvr additive="base">
                                        <p:cTn id="28" dur="500" fill="hold"/>
                                        <p:tgtEl>
                                          <p:spTgt spid="3082"/>
                                        </p:tgtEl>
                                        <p:attrNameLst>
                                          <p:attrName>ppt_x</p:attrName>
                                        </p:attrNameLst>
                                      </p:cBhvr>
                                      <p:tavLst>
                                        <p:tav tm="0">
                                          <p:val>
                                            <p:strVal val="#ppt_x"/>
                                          </p:val>
                                        </p:tav>
                                        <p:tav tm="100000">
                                          <p:val>
                                            <p:strVal val="#ppt_x"/>
                                          </p:val>
                                        </p:tav>
                                      </p:tavLst>
                                    </p:anim>
                                    <p:anim calcmode="lin" valueType="num">
                                      <p:cBhvr additive="base">
                                        <p:cTn id="29" dur="500" fill="hold"/>
                                        <p:tgtEl>
                                          <p:spTgt spid="3082"/>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084"/>
                                        </p:tgtEl>
                                        <p:attrNameLst>
                                          <p:attrName>style.visibility</p:attrName>
                                        </p:attrNameLst>
                                      </p:cBhvr>
                                      <p:to>
                                        <p:strVal val="visible"/>
                                      </p:to>
                                    </p:set>
                                    <p:anim calcmode="lin" valueType="num">
                                      <p:cBhvr additive="base">
                                        <p:cTn id="34" dur="500" fill="hold"/>
                                        <p:tgtEl>
                                          <p:spTgt spid="3084"/>
                                        </p:tgtEl>
                                        <p:attrNameLst>
                                          <p:attrName>ppt_x</p:attrName>
                                        </p:attrNameLst>
                                      </p:cBhvr>
                                      <p:tavLst>
                                        <p:tav tm="0">
                                          <p:val>
                                            <p:strVal val="#ppt_x"/>
                                          </p:val>
                                        </p:tav>
                                        <p:tav tm="100000">
                                          <p:val>
                                            <p:strVal val="#ppt_x"/>
                                          </p:val>
                                        </p:tav>
                                      </p:tavLst>
                                    </p:anim>
                                    <p:anim calcmode="lin" valueType="num">
                                      <p:cBhvr additive="base">
                                        <p:cTn id="35" dur="500" fill="hold"/>
                                        <p:tgtEl>
                                          <p:spTgt spid="3084"/>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theme1.xml><?xml version="1.0" encoding="utf-8"?>
<a:theme xmlns:a="http://schemas.openxmlformats.org/drawingml/2006/main" name="Custom">
  <a:themeElements>
    <a:clrScheme name="TM78504181">
      <a:dk1>
        <a:srgbClr val="000000"/>
      </a:dk1>
      <a:lt1>
        <a:srgbClr val="FFFFFF"/>
      </a:lt1>
      <a:dk2>
        <a:srgbClr val="FFF8F4"/>
      </a:dk2>
      <a:lt2>
        <a:srgbClr val="E8E8E8"/>
      </a:lt2>
      <a:accent1>
        <a:srgbClr val="EE7660"/>
      </a:accent1>
      <a:accent2>
        <a:srgbClr val="4D90EF"/>
      </a:accent2>
      <a:accent3>
        <a:srgbClr val="5B5160"/>
      </a:accent3>
      <a:accent4>
        <a:srgbClr val="2BC2B4"/>
      </a:accent4>
      <a:accent5>
        <a:srgbClr val="C097F8"/>
      </a:accent5>
      <a:accent6>
        <a:srgbClr val="FF9413"/>
      </a:accent6>
      <a:hlink>
        <a:srgbClr val="467886"/>
      </a:hlink>
      <a:folHlink>
        <a:srgbClr val="96607D"/>
      </a:folHlink>
    </a:clrScheme>
    <a:fontScheme name="Custom 49">
      <a:majorFont>
        <a:latin typeface="Tw Cen MT"/>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78504181_Win32_SL_V11" id="{D9600F65-346D-4C25-A611-673E5C44A142}" vid="{299F2556-E258-444F-A1E6-FA759CE228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30005B-6102-4F3C-A26F-485DF1BF971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E60708A-6461-4D7F-883F-7E25D731D326}">
  <ds:schemaRefs>
    <ds:schemaRef ds:uri="http://schemas.microsoft.com/sharepoint/v3/contenttype/forms"/>
  </ds:schemaRefs>
</ds:datastoreItem>
</file>

<file path=customXml/itemProps3.xml><?xml version="1.0" encoding="utf-8"?>
<ds:datastoreItem xmlns:ds="http://schemas.openxmlformats.org/officeDocument/2006/customXml" ds:itemID="{2BC90B52-91C7-4BE9-8AE0-180FFFE110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{8C934D12-6F1E-4E5E-875F-6767CCDA1027}TFab1f0ecd-b87c-476f-be30-2c815ce1b1f82585027f_win32-74124434413c</Template>
  <TotalTime>389</TotalTime>
  <Words>2690</Words>
  <Application>Microsoft Office PowerPoint</Application>
  <PresentationFormat>Widescreen</PresentationFormat>
  <Paragraphs>182</Paragraphs>
  <Slides>13</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Aptos</vt:lpstr>
      <vt:lpstr>Arial</vt:lpstr>
      <vt:lpstr>Avenir Next LT Pro</vt:lpstr>
      <vt:lpstr>Avenir Next LT Pro Light</vt:lpstr>
      <vt:lpstr>Calibri</vt:lpstr>
      <vt:lpstr>Consolas</vt:lpstr>
      <vt:lpstr>Google Sans</vt:lpstr>
      <vt:lpstr>Segoe WPC</vt:lpstr>
      <vt:lpstr>Source Sans Pro</vt:lpstr>
      <vt:lpstr>Tw Cen MT</vt:lpstr>
      <vt:lpstr>Custom</vt:lpstr>
      <vt:lpstr>A World Away: Hunting for Exoplanets with AI</vt:lpstr>
      <vt:lpstr>Agenda</vt:lpstr>
      <vt:lpstr>Objective</vt:lpstr>
      <vt:lpstr>What is Exoplanet ?</vt:lpstr>
      <vt:lpstr>Our Approach.. ! </vt:lpstr>
      <vt:lpstr>Data Cleaning &amp; Preprocessing</vt:lpstr>
      <vt:lpstr>PowerPoint Presentation</vt:lpstr>
      <vt:lpstr>Machine Learning Approach's</vt:lpstr>
      <vt:lpstr>DeepSky Divers </vt:lpstr>
      <vt:lpstr>Challenges</vt:lpstr>
      <vt:lpstr>References</vt:lpstr>
      <vt:lpstr>Future Goals:</vt:lpstr>
      <vt:lpstr>Thank you</vt:lpstr>
    </vt:vector>
  </TitlesOfParts>
  <Company>dsm-firmenich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Sanjana Motte Vishwanatha</dc:creator>
  <cp:lastModifiedBy>Sanjana Motte Vishwanatha</cp:lastModifiedBy>
  <cp:revision>2</cp:revision>
  <dcterms:created xsi:type="dcterms:W3CDTF">2025-10-05T15:16:52Z</dcterms:created>
  <dcterms:modified xsi:type="dcterms:W3CDTF">2025-10-05T21:54:35Z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2ff753fd-faf2-4608-9b59-553f003adcdf_Enabled">
    <vt:lpwstr>true</vt:lpwstr>
  </property>
  <property fmtid="{D5CDD505-2E9C-101B-9397-08002B2CF9AE}" pid="4" name="MSIP_Label_2ff753fd-faf2-4608-9b59-553f003adcdf_SetDate">
    <vt:lpwstr>2025-10-05T17:46:31Z</vt:lpwstr>
  </property>
  <property fmtid="{D5CDD505-2E9C-101B-9397-08002B2CF9AE}" pid="5" name="MSIP_Label_2ff753fd-faf2-4608-9b59-553f003adcdf_Method">
    <vt:lpwstr>Privileged</vt:lpwstr>
  </property>
  <property fmtid="{D5CDD505-2E9C-101B-9397-08002B2CF9AE}" pid="6" name="MSIP_Label_2ff753fd-faf2-4608-9b59-553f003adcdf_Name">
    <vt:lpwstr>2ff753fd-faf2-4608-9b59-553f003adcdf</vt:lpwstr>
  </property>
  <property fmtid="{D5CDD505-2E9C-101B-9397-08002B2CF9AE}" pid="7" name="MSIP_Label_2ff753fd-faf2-4608-9b59-553f003adcdf_SiteId">
    <vt:lpwstr>49618402-6ea3-441d-957d-7df8773fee54</vt:lpwstr>
  </property>
  <property fmtid="{D5CDD505-2E9C-101B-9397-08002B2CF9AE}" pid="8" name="MSIP_Label_2ff753fd-faf2-4608-9b59-553f003adcdf_ActionId">
    <vt:lpwstr>63900154-cad9-4dea-bb3c-dfac58a50733</vt:lpwstr>
  </property>
  <property fmtid="{D5CDD505-2E9C-101B-9397-08002B2CF9AE}" pid="9" name="MSIP_Label_2ff753fd-faf2-4608-9b59-553f003adcdf_ContentBits">
    <vt:lpwstr>0</vt:lpwstr>
  </property>
  <property fmtid="{D5CDD505-2E9C-101B-9397-08002B2CF9AE}" pid="10" name="MSIP_Label_2ff753fd-faf2-4608-9b59-553f003adcdf_Tag">
    <vt:lpwstr>10, 0, 1, 1</vt:lpwstr>
  </property>
</Properties>
</file>

<file path=docProps/thumbnail.jpeg>
</file>